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65" r:id="rId2"/>
  </p:sldMasterIdLst>
  <p:notesMasterIdLst>
    <p:notesMasterId r:id="rId22"/>
  </p:notesMasterIdLst>
  <p:handoutMasterIdLst>
    <p:handoutMasterId r:id="rId23"/>
  </p:handoutMasterIdLst>
  <p:sldIdLst>
    <p:sldId id="315" r:id="rId3"/>
    <p:sldId id="316" r:id="rId4"/>
    <p:sldId id="339" r:id="rId5"/>
    <p:sldId id="330" r:id="rId6"/>
    <p:sldId id="340" r:id="rId7"/>
    <p:sldId id="319" r:id="rId8"/>
    <p:sldId id="320" r:id="rId9"/>
    <p:sldId id="321" r:id="rId10"/>
    <p:sldId id="331" r:id="rId11"/>
    <p:sldId id="332" r:id="rId12"/>
    <p:sldId id="333" r:id="rId13"/>
    <p:sldId id="334" r:id="rId14"/>
    <p:sldId id="325" r:id="rId15"/>
    <p:sldId id="326" r:id="rId16"/>
    <p:sldId id="337" r:id="rId17"/>
    <p:sldId id="338" r:id="rId18"/>
    <p:sldId id="336" r:id="rId19"/>
    <p:sldId id="328" r:id="rId20"/>
    <p:sldId id="335" r:id="rId21"/>
  </p:sldIdLst>
  <p:sldSz cx="9144000" cy="5143500" type="screen16x9"/>
  <p:notesSz cx="7315200" cy="9601200"/>
  <p:custDataLst>
    <p:tags r:id="rId24"/>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17">
          <p15:clr>
            <a:srgbClr val="A4A3A4"/>
          </p15:clr>
        </p15:guide>
        <p15:guide id="2" orient="horz" pos="407">
          <p15:clr>
            <a:srgbClr val="A4A3A4"/>
          </p15:clr>
        </p15:guide>
        <p15:guide id="3" pos="5576">
          <p15:clr>
            <a:srgbClr val="A4A3A4"/>
          </p15:clr>
        </p15:guide>
        <p15:guide id="4" pos="27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Gryzwa" initials="GG" lastIdx="5" clrIdx="0">
    <p:extLst>
      <p:ext uri="{19B8F6BF-5375-455C-9EA6-DF929625EA0E}">
        <p15:presenceInfo xmlns:p15="http://schemas.microsoft.com/office/powerpoint/2012/main" userId="S-1-5-21-602162358-1897051121-1417001333-170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3300"/>
    <a:srgbClr val="006600"/>
    <a:srgbClr val="008000"/>
    <a:srgbClr val="000000"/>
    <a:srgbClr val="595959"/>
    <a:srgbClr val="808080"/>
    <a:srgbClr val="0065CC"/>
    <a:srgbClr val="91AFFF"/>
    <a:srgbClr val="00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0" autoAdjust="0"/>
    <p:restoredTop sz="84730" autoAdjust="0"/>
  </p:normalViewPr>
  <p:slideViewPr>
    <p:cSldViewPr snapToGrid="0">
      <p:cViewPr varScale="1">
        <p:scale>
          <a:sx n="111" d="100"/>
          <a:sy n="111" d="100"/>
        </p:scale>
        <p:origin x="390" y="96"/>
      </p:cViewPr>
      <p:guideLst>
        <p:guide orient="horz" pos="3017"/>
        <p:guide orient="horz" pos="407"/>
        <p:guide pos="5576"/>
        <p:guide pos="279"/>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6" d="100"/>
          <a:sy n="76" d="100"/>
        </p:scale>
        <p:origin x="-31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sz="quarter" idx="3"/>
          </p:nvPr>
        </p:nvSpPr>
        <p:spPr bwMode="auto">
          <a:xfrm>
            <a:off x="457200" y="5159107"/>
            <a:ext cx="6400800" cy="127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6670449" y="9227280"/>
            <a:ext cx="1875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857935" y="103073"/>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
        <p:nvSpPr>
          <p:cNvPr id="2" name="Slide Image Placeholder 1"/>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913526"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9860" indent="-118241" algn="l" defTabSz="913526"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6129" indent="-184649" algn="l" defTabSz="913526"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35707" indent="-127959" algn="l" defTabSz="913526"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53946" indent="-116620" algn="l" defTabSz="913526"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332406" algn="l" defTabSz="932962" rtl="0" eaLnBrk="1" latinLnBrk="0" hangingPunct="1">
      <a:defRPr sz="1200" kern="1200">
        <a:solidFill>
          <a:schemeClr val="tx1"/>
        </a:solidFill>
        <a:latin typeface="+mn-lt"/>
        <a:ea typeface="+mn-ea"/>
        <a:cs typeface="+mn-cs"/>
      </a:defRPr>
    </a:lvl6pPr>
    <a:lvl7pPr marL="2798887" algn="l" defTabSz="932962" rtl="0" eaLnBrk="1" latinLnBrk="0" hangingPunct="1">
      <a:defRPr sz="1200" kern="1200">
        <a:solidFill>
          <a:schemeClr val="tx1"/>
        </a:solidFill>
        <a:latin typeface="+mn-lt"/>
        <a:ea typeface="+mn-ea"/>
        <a:cs typeface="+mn-cs"/>
      </a:defRPr>
    </a:lvl7pPr>
    <a:lvl8pPr marL="3265368" algn="l" defTabSz="932962" rtl="0" eaLnBrk="1" latinLnBrk="0" hangingPunct="1">
      <a:defRPr sz="1200" kern="1200">
        <a:solidFill>
          <a:schemeClr val="tx1"/>
        </a:solidFill>
        <a:latin typeface="+mn-lt"/>
        <a:ea typeface="+mn-ea"/>
        <a:cs typeface="+mn-cs"/>
      </a:defRPr>
    </a:lvl8pPr>
    <a:lvl9pPr marL="3731849" algn="l" defTabSz="9329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0</a:t>
            </a:fld>
            <a:endParaRPr lang="en-US" dirty="0"/>
          </a:p>
        </p:txBody>
      </p:sp>
    </p:spTree>
    <p:extLst>
      <p:ext uri="{BB962C8B-B14F-4D97-AF65-F5344CB8AC3E}">
        <p14:creationId xmlns:p14="http://schemas.microsoft.com/office/powerpoint/2010/main" val="385502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55229525"/>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188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19063"/>
                      </a:xfrm>
                      <a:prstGeom prst="rect">
                        <a:avLst/>
                      </a:prstGeom>
                    </p:spPr>
                  </p:pic>
                </p:oleObj>
              </mc:Fallback>
            </mc:AlternateContent>
          </a:graphicData>
        </a:graphic>
      </p:graphicFrame>
      <p:sp>
        <p:nvSpPr>
          <p:cNvPr id="15" name="Rectangle 14"/>
          <p:cNvSpPr/>
          <p:nvPr userDrawn="1"/>
        </p:nvSpPr>
        <p:spPr>
          <a:xfrm>
            <a:off x="0" y="1696587"/>
            <a:ext cx="353919" cy="120145"/>
          </a:xfrm>
          <a:prstGeom prst="rect">
            <a:avLst/>
          </a:prstGeom>
          <a:solidFill>
            <a:srgbClr val="D22432"/>
          </a:solidFill>
          <a:ln>
            <a:noFill/>
          </a:ln>
        </p:spPr>
        <p:style>
          <a:lnRef idx="2">
            <a:schemeClr val="accent1">
              <a:shade val="50000"/>
            </a:schemeClr>
          </a:lnRef>
          <a:fillRef idx="1">
            <a:schemeClr val="accent1"/>
          </a:fillRef>
          <a:effectRef idx="0">
            <a:schemeClr val="accent1"/>
          </a:effectRef>
          <a:fontRef idx="minor">
            <a:schemeClr val="lt1"/>
          </a:fontRef>
        </p:style>
        <p:txBody>
          <a:bodyPr lIns="98469" tIns="49235" rIns="98469" bIns="49235" anchor="ctr"/>
          <a:lstStyle/>
          <a:p>
            <a:pPr algn="ctr" eaLnBrk="0" hangingPunct="0">
              <a:buClr>
                <a:srgbClr val="FF0000"/>
              </a:buClr>
              <a:buFont typeface="Wingdings" pitchFamily="2" charset="2"/>
              <a:buChar char="§"/>
              <a:defRPr/>
            </a:pPr>
            <a:endParaRPr lang="en-GB" sz="1900" dirty="0">
              <a:solidFill>
                <a:prstClr val="white"/>
              </a:solidFill>
            </a:endParaRPr>
          </a:p>
        </p:txBody>
      </p:sp>
      <p:grpSp>
        <p:nvGrpSpPr>
          <p:cNvPr id="8" name="McK Title Elements" hidden="1"/>
          <p:cNvGrpSpPr>
            <a:grpSpLocks/>
          </p:cNvGrpSpPr>
          <p:nvPr userDrawn="1"/>
        </p:nvGrpSpPr>
        <p:grpSpPr bwMode="auto">
          <a:xfrm>
            <a:off x="695861" y="4006834"/>
            <a:ext cx="5036084" cy="470131"/>
            <a:chOff x="1663" y="3065"/>
            <a:chExt cx="3109" cy="387"/>
          </a:xfrm>
        </p:grpSpPr>
        <p:sp>
          <p:nvSpPr>
            <p:cNvPr id="9" name="McK Document type"/>
            <p:cNvSpPr txBox="1">
              <a:spLocks noChangeArrowheads="1"/>
            </p:cNvSpPr>
            <p:nvPr/>
          </p:nvSpPr>
          <p:spPr bwMode="auto">
            <a:xfrm>
              <a:off x="1663" y="306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Document type</a:t>
              </a:r>
            </a:p>
          </p:txBody>
        </p:sp>
        <p:sp>
          <p:nvSpPr>
            <p:cNvPr id="10" name="McK Date"/>
            <p:cNvSpPr txBox="1">
              <a:spLocks noChangeArrowheads="1"/>
            </p:cNvSpPr>
            <p:nvPr/>
          </p:nvSpPr>
          <p:spPr bwMode="auto">
            <a:xfrm>
              <a:off x="1663" y="327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Date</a:t>
              </a:r>
            </a:p>
          </p:txBody>
        </p:sp>
      </p:grpSp>
      <p:sp>
        <p:nvSpPr>
          <p:cNvPr id="13314" name="Rectangle 1026"/>
          <p:cNvSpPr>
            <a:spLocks noGrp="1" noChangeArrowheads="1"/>
          </p:cNvSpPr>
          <p:nvPr>
            <p:ph type="ctrTitle"/>
          </p:nvPr>
        </p:nvSpPr>
        <p:spPr bwMode="auto">
          <a:xfrm>
            <a:off x="695861" y="1550539"/>
            <a:ext cx="7429434" cy="584775"/>
          </a:xfrm>
          <a:prstGeom prst="rect">
            <a:avLst/>
          </a:prstGeom>
        </p:spPr>
        <p:txBody>
          <a:bodyPr wrap="square">
            <a:spAutoFit/>
          </a:bodyPr>
          <a:lstStyle>
            <a:lvl1pPr algn="l">
              <a:defRPr sz="3800" b="1" cap="all"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95861" y="2917186"/>
            <a:ext cx="7429434" cy="307777"/>
          </a:xfrm>
        </p:spPr>
        <p:txBody>
          <a:bodyPr>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7803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711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endParaRPr lang="en-US" dirty="0"/>
          </a:p>
        </p:txBody>
      </p:sp>
    </p:spTree>
    <p:extLst>
      <p:ext uri="{BB962C8B-B14F-4D97-AF65-F5344CB8AC3E}">
        <p14:creationId xmlns:p14="http://schemas.microsoft.com/office/powerpoint/2010/main" val="180639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509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11FE615-6056-4D2B-88E7-E901D90ABA5A}" type="datetimeFigureOut">
              <a:rPr lang="en-US" smtClean="0"/>
              <a:t>5/18/2017</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0FF893D-E99A-4C05-AB68-B3FBFD83A3FC}" type="slidenum">
              <a:rPr lang="en-US" smtClean="0"/>
              <a:t>‹#›</a:t>
            </a:fld>
            <a:endParaRPr lang="en-US"/>
          </a:p>
        </p:txBody>
      </p:sp>
      <p:sp>
        <p:nvSpPr>
          <p:cNvPr id="7" name="TextBox 6"/>
          <p:cNvSpPr txBox="1"/>
          <p:nvPr userDrawn="1"/>
        </p:nvSpPr>
        <p:spPr>
          <a:xfrm>
            <a:off x="8545514" y="6435725"/>
            <a:ext cx="208756" cy="152400"/>
          </a:xfrm>
          <a:prstGeom prst="rect">
            <a:avLst/>
          </a:prstGeom>
          <a:noFill/>
        </p:spPr>
        <p:txBody>
          <a:bodyPr vert="horz" wrap="none" lIns="0" tIns="0" rIns="0" bIns="0" rtlCol="0">
            <a:noAutofit/>
          </a:bodyPr>
          <a:lstStyle/>
          <a:p>
            <a:pPr algn="l"/>
            <a:fld id="{E49AA96B-FC1C-4416-918B-14799306364D}" type="slidenum">
              <a:rPr lang="en-US" sz="1000" b="0" i="0" baseline="0" smtClean="0"/>
              <a:pPr algn="l"/>
              <a:t>‹#›</a:t>
            </a:fld>
            <a:endParaRPr lang="en-US" sz="1000" b="0" i="0" baseline="0"/>
          </a:p>
        </p:txBody>
      </p:sp>
      <p:sp>
        <p:nvSpPr>
          <p:cNvPr id="8" name="TextBox 7"/>
          <p:cNvSpPr txBox="1"/>
          <p:nvPr userDrawn="1"/>
        </p:nvSpPr>
        <p:spPr>
          <a:xfrm>
            <a:off x="8545514" y="6435725"/>
            <a:ext cx="208756" cy="152400"/>
          </a:xfrm>
          <a:prstGeom prst="rect">
            <a:avLst/>
          </a:prstGeom>
          <a:noFill/>
        </p:spPr>
        <p:txBody>
          <a:bodyPr vert="horz" wrap="none" lIns="0" tIns="0" rIns="0" bIns="0" rtlCol="0">
            <a:noAutofit/>
          </a:bodyPr>
          <a:lstStyle/>
          <a:p>
            <a:pPr algn="l"/>
            <a:fld id="{9BB06E27-4DC5-407D-BD67-BC989713D352}" type="slidenum">
              <a:rPr lang="en-US" sz="1000" b="0" i="0" baseline="0" smtClean="0"/>
              <a:pPr algn="l"/>
              <a:t>‹#›</a:t>
            </a:fld>
            <a:endParaRPr lang="en-US" sz="1000" b="0" i="0" baseline="0"/>
          </a:p>
        </p:txBody>
      </p:sp>
      <p:sp>
        <p:nvSpPr>
          <p:cNvPr id="9" name="TextBox 8"/>
          <p:cNvSpPr txBox="1"/>
          <p:nvPr userDrawn="1"/>
        </p:nvSpPr>
        <p:spPr>
          <a:xfrm>
            <a:off x="8545514" y="6435725"/>
            <a:ext cx="208756" cy="152400"/>
          </a:xfrm>
          <a:prstGeom prst="rect">
            <a:avLst/>
          </a:prstGeom>
          <a:noFill/>
        </p:spPr>
        <p:txBody>
          <a:bodyPr vert="horz" wrap="none" lIns="0" tIns="0" rIns="0" bIns="0" rtlCol="0">
            <a:noAutofit/>
          </a:bodyPr>
          <a:lstStyle/>
          <a:p>
            <a:pPr algn="l"/>
            <a:fld id="{7A5F7DFE-40E1-4458-B4EC-B075007803F3}" type="slidenum">
              <a:rPr lang="en-US" sz="1000" b="0" i="0" baseline="0" smtClean="0"/>
              <a:pPr algn="l"/>
              <a:t>‹#›</a:t>
            </a:fld>
            <a:endParaRPr lang="en-US" sz="1000" b="0" i="0" baseline="0"/>
          </a:p>
        </p:txBody>
      </p:sp>
      <p:sp>
        <p:nvSpPr>
          <p:cNvPr id="10" name="TextBox 9"/>
          <p:cNvSpPr txBox="1"/>
          <p:nvPr userDrawn="1"/>
        </p:nvSpPr>
        <p:spPr>
          <a:xfrm>
            <a:off x="8545514" y="6435725"/>
            <a:ext cx="208756" cy="152400"/>
          </a:xfrm>
          <a:prstGeom prst="rect">
            <a:avLst/>
          </a:prstGeom>
          <a:noFill/>
        </p:spPr>
        <p:txBody>
          <a:bodyPr vert="horz" wrap="none" lIns="0" tIns="0" rIns="0" bIns="0" rtlCol="0">
            <a:noAutofit/>
          </a:bodyPr>
          <a:lstStyle/>
          <a:p>
            <a:pPr algn="l"/>
            <a:fld id="{DA6287F7-2E64-4A19-AF07-D2637E0F5AD6}" type="slidenum">
              <a:rPr lang="en-US" sz="1000" b="0" i="0" baseline="0" smtClean="0"/>
              <a:pPr algn="l"/>
              <a:t>‹#›</a:t>
            </a:fld>
            <a:endParaRPr lang="en-US" sz="1000" b="0" i="0" baseline="0"/>
          </a:p>
        </p:txBody>
      </p:sp>
      <p:sp>
        <p:nvSpPr>
          <p:cNvPr id="11" name="TextBox 10"/>
          <p:cNvSpPr txBox="1"/>
          <p:nvPr userDrawn="1"/>
        </p:nvSpPr>
        <p:spPr>
          <a:xfrm>
            <a:off x="8545514" y="6435725"/>
            <a:ext cx="208756" cy="152400"/>
          </a:xfrm>
          <a:prstGeom prst="rect">
            <a:avLst/>
          </a:prstGeom>
          <a:noFill/>
        </p:spPr>
        <p:txBody>
          <a:bodyPr vert="horz" wrap="none" lIns="0" tIns="0" rIns="0" bIns="0" rtlCol="0">
            <a:noAutofit/>
          </a:bodyPr>
          <a:lstStyle/>
          <a:p>
            <a:pPr algn="l"/>
            <a:fld id="{0743E61F-EB25-4563-A211-ABA20511E818}" type="slidenum">
              <a:rPr lang="en-US" sz="1000" b="0" i="0" baseline="0" smtClean="0"/>
              <a:pPr algn="l"/>
              <a:t>‹#›</a:t>
            </a:fld>
            <a:endParaRPr lang="en-US" sz="1000" b="0" i="0" baseline="0"/>
          </a:p>
        </p:txBody>
      </p:sp>
      <p:sp>
        <p:nvSpPr>
          <p:cNvPr id="12" name="TextBox 11"/>
          <p:cNvSpPr txBox="1"/>
          <p:nvPr userDrawn="1"/>
        </p:nvSpPr>
        <p:spPr>
          <a:xfrm>
            <a:off x="8545514" y="6435725"/>
            <a:ext cx="208756" cy="152400"/>
          </a:xfrm>
          <a:prstGeom prst="rect">
            <a:avLst/>
          </a:prstGeom>
          <a:noFill/>
        </p:spPr>
        <p:txBody>
          <a:bodyPr vert="horz" wrap="none" lIns="0" tIns="0" rIns="0" bIns="0" rtlCol="0">
            <a:noAutofit/>
          </a:bodyPr>
          <a:lstStyle/>
          <a:p>
            <a:pPr algn="l"/>
            <a:fld id="{3D940485-5EAE-40A9-BBFA-170AF488E907}" type="slidenum">
              <a:rPr lang="en-US" sz="1000" b="0" i="0" baseline="0" smtClean="0"/>
              <a:pPr algn="l"/>
              <a:t>‹#›</a:t>
            </a:fld>
            <a:endParaRPr lang="en-US" sz="1000" b="0" i="0" baseline="0"/>
          </a:p>
        </p:txBody>
      </p:sp>
      <p:sp>
        <p:nvSpPr>
          <p:cNvPr id="13" name="TextBox 12"/>
          <p:cNvSpPr txBox="1"/>
          <p:nvPr userDrawn="1"/>
        </p:nvSpPr>
        <p:spPr>
          <a:xfrm>
            <a:off x="8545514" y="6435725"/>
            <a:ext cx="208756" cy="152400"/>
          </a:xfrm>
          <a:prstGeom prst="rect">
            <a:avLst/>
          </a:prstGeom>
          <a:noFill/>
        </p:spPr>
        <p:txBody>
          <a:bodyPr vert="horz" wrap="none" lIns="0" tIns="0" rIns="0" bIns="0" rtlCol="0">
            <a:noAutofit/>
          </a:bodyPr>
          <a:lstStyle/>
          <a:p>
            <a:pPr algn="l"/>
            <a:fld id="{079A9D75-DE88-41E1-AFAF-553596D85595}" type="slidenum">
              <a:rPr lang="en-US" sz="1000" b="0" i="0" baseline="0" smtClean="0"/>
              <a:pPr algn="l"/>
              <a:t>‹#›</a:t>
            </a:fld>
            <a:endParaRPr lang="en-US" sz="1000" b="0" i="0" baseline="0"/>
          </a:p>
        </p:txBody>
      </p:sp>
      <p:sp>
        <p:nvSpPr>
          <p:cNvPr id="14" name="TextBox 13"/>
          <p:cNvSpPr txBox="1"/>
          <p:nvPr userDrawn="1"/>
        </p:nvSpPr>
        <p:spPr>
          <a:xfrm>
            <a:off x="8545514" y="6435725"/>
            <a:ext cx="208756" cy="152400"/>
          </a:xfrm>
          <a:prstGeom prst="rect">
            <a:avLst/>
          </a:prstGeom>
          <a:noFill/>
        </p:spPr>
        <p:txBody>
          <a:bodyPr vert="horz" wrap="none" lIns="0" tIns="0" rIns="0" bIns="0" rtlCol="0">
            <a:noAutofit/>
          </a:bodyPr>
          <a:lstStyle/>
          <a:p>
            <a:pPr algn="l"/>
            <a:fld id="{03EE3845-69B5-4940-A66C-60B9B9398350}" type="slidenum">
              <a:rPr lang="en-US" sz="1000" b="0" i="0" baseline="0" smtClean="0"/>
              <a:pPr algn="l"/>
              <a:t>‹#›</a:t>
            </a:fld>
            <a:endParaRPr lang="en-US" sz="1000" b="0" i="0" baseline="0"/>
          </a:p>
        </p:txBody>
      </p:sp>
      <p:sp>
        <p:nvSpPr>
          <p:cNvPr id="15" name="TextBox 14"/>
          <p:cNvSpPr txBox="1"/>
          <p:nvPr userDrawn="1"/>
        </p:nvSpPr>
        <p:spPr>
          <a:xfrm>
            <a:off x="8545514" y="6435725"/>
            <a:ext cx="208756" cy="152400"/>
          </a:xfrm>
          <a:prstGeom prst="rect">
            <a:avLst/>
          </a:prstGeom>
          <a:noFill/>
        </p:spPr>
        <p:txBody>
          <a:bodyPr vert="horz" wrap="none" lIns="0" tIns="0" rIns="0" bIns="0" rtlCol="0">
            <a:noAutofit/>
          </a:bodyPr>
          <a:lstStyle/>
          <a:p>
            <a:pPr algn="l"/>
            <a:fld id="{F7C1B8A4-AC05-4A66-9C66-2F8BDDE7A0DF}" type="slidenum">
              <a:rPr lang="en-US" sz="1000" b="0" i="0" baseline="0" smtClean="0"/>
              <a:pPr algn="l"/>
              <a:t>‹#›</a:t>
            </a:fld>
            <a:endParaRPr lang="en-US" sz="1000" b="0" i="0" baseline="0"/>
          </a:p>
        </p:txBody>
      </p:sp>
    </p:spTree>
    <p:extLst>
      <p:ext uri="{BB962C8B-B14F-4D97-AF65-F5344CB8AC3E}">
        <p14:creationId xmlns:p14="http://schemas.microsoft.com/office/powerpoint/2010/main" val="29622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67966466"/>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309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19063"/>
                      </a:xfrm>
                      <a:prstGeom prst="rect">
                        <a:avLst/>
                      </a:prstGeom>
                    </p:spPr>
                  </p:pic>
                </p:oleObj>
              </mc:Fallback>
            </mc:AlternateContent>
          </a:graphicData>
        </a:graphic>
      </p:graphicFrame>
      <p:sp>
        <p:nvSpPr>
          <p:cNvPr id="15" name="Rectangle 14"/>
          <p:cNvSpPr/>
          <p:nvPr userDrawn="1"/>
        </p:nvSpPr>
        <p:spPr>
          <a:xfrm>
            <a:off x="0" y="1696587"/>
            <a:ext cx="353919" cy="120145"/>
          </a:xfrm>
          <a:prstGeom prst="rect">
            <a:avLst/>
          </a:prstGeom>
          <a:solidFill>
            <a:srgbClr val="D22432"/>
          </a:solidFill>
          <a:ln>
            <a:noFill/>
          </a:ln>
        </p:spPr>
        <p:style>
          <a:lnRef idx="2">
            <a:schemeClr val="accent1">
              <a:shade val="50000"/>
            </a:schemeClr>
          </a:lnRef>
          <a:fillRef idx="1">
            <a:schemeClr val="accent1"/>
          </a:fillRef>
          <a:effectRef idx="0">
            <a:schemeClr val="accent1"/>
          </a:effectRef>
          <a:fontRef idx="minor">
            <a:schemeClr val="lt1"/>
          </a:fontRef>
        </p:style>
        <p:txBody>
          <a:bodyPr lIns="98469" tIns="49235" rIns="98469" bIns="49235" anchor="ctr"/>
          <a:lstStyle/>
          <a:p>
            <a:pPr algn="ctr" eaLnBrk="0" hangingPunct="0">
              <a:buClr>
                <a:srgbClr val="FF0000"/>
              </a:buClr>
              <a:buFont typeface="Wingdings" pitchFamily="2" charset="2"/>
              <a:buChar char="§"/>
              <a:defRPr/>
            </a:pPr>
            <a:endParaRPr lang="en-GB" sz="1900" dirty="0">
              <a:solidFill>
                <a:prstClr val="white"/>
              </a:solidFill>
            </a:endParaRPr>
          </a:p>
        </p:txBody>
      </p:sp>
      <p:grpSp>
        <p:nvGrpSpPr>
          <p:cNvPr id="8" name="McK Title Elements" hidden="1"/>
          <p:cNvGrpSpPr>
            <a:grpSpLocks/>
          </p:cNvGrpSpPr>
          <p:nvPr userDrawn="1"/>
        </p:nvGrpSpPr>
        <p:grpSpPr bwMode="auto">
          <a:xfrm>
            <a:off x="695861" y="4006834"/>
            <a:ext cx="5036084" cy="470131"/>
            <a:chOff x="1663" y="3065"/>
            <a:chExt cx="3109" cy="387"/>
          </a:xfrm>
        </p:grpSpPr>
        <p:sp>
          <p:nvSpPr>
            <p:cNvPr id="9" name="McK Document type"/>
            <p:cNvSpPr txBox="1">
              <a:spLocks noChangeArrowheads="1"/>
            </p:cNvSpPr>
            <p:nvPr/>
          </p:nvSpPr>
          <p:spPr bwMode="auto">
            <a:xfrm>
              <a:off x="1663" y="306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Document type</a:t>
              </a:r>
            </a:p>
          </p:txBody>
        </p:sp>
        <p:sp>
          <p:nvSpPr>
            <p:cNvPr id="10" name="McK Date"/>
            <p:cNvSpPr txBox="1">
              <a:spLocks noChangeArrowheads="1"/>
            </p:cNvSpPr>
            <p:nvPr/>
          </p:nvSpPr>
          <p:spPr bwMode="auto">
            <a:xfrm>
              <a:off x="1663" y="327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Date</a:t>
              </a:r>
            </a:p>
          </p:txBody>
        </p:sp>
      </p:grpSp>
      <p:sp>
        <p:nvSpPr>
          <p:cNvPr id="13314" name="Rectangle 1026"/>
          <p:cNvSpPr>
            <a:spLocks noGrp="1" noChangeArrowheads="1"/>
          </p:cNvSpPr>
          <p:nvPr>
            <p:ph type="ctrTitle"/>
          </p:nvPr>
        </p:nvSpPr>
        <p:spPr bwMode="auto">
          <a:xfrm>
            <a:off x="695861" y="1550539"/>
            <a:ext cx="7429434" cy="584775"/>
          </a:xfrm>
          <a:prstGeom prst="rect">
            <a:avLst/>
          </a:prstGeom>
        </p:spPr>
        <p:txBody>
          <a:bodyPr wrap="square">
            <a:spAutoFit/>
          </a:bodyPr>
          <a:lstStyle>
            <a:lvl1pPr algn="l">
              <a:defRPr sz="3800" b="1" cap="all"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95861" y="2917186"/>
            <a:ext cx="7429434" cy="307777"/>
          </a:xfrm>
        </p:spPr>
        <p:txBody>
          <a:bodyPr>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sp>
        <p:nvSpPr>
          <p:cNvPr id="11" name="TextBox 10"/>
          <p:cNvSpPr txBox="1"/>
          <p:nvPr userDrawn="1"/>
        </p:nvSpPr>
        <p:spPr>
          <a:xfrm>
            <a:off x="1813037" y="4847725"/>
            <a:ext cx="6359652" cy="230832"/>
          </a:xfrm>
          <a:prstGeom prst="rect">
            <a:avLst/>
          </a:prstGeom>
          <a:noFill/>
        </p:spPr>
        <p:txBody>
          <a:bodyPr wrap="square" rtlCol="0">
            <a:spAutoFit/>
          </a:bodyPr>
          <a:lstStyle/>
          <a:p>
            <a:r>
              <a:rPr lang="en-US" sz="900" dirty="0"/>
              <a:t>For Integration Planning Purposes Only – Subject to Dow-DuPont Confidentiality Agreement dated November 24, 2015</a:t>
            </a:r>
            <a:endParaRPr lang="en-US" sz="900" dirty="0">
              <a:solidFill>
                <a:prstClr val="black"/>
              </a:solidFill>
            </a:endParaRPr>
          </a:p>
        </p:txBody>
      </p:sp>
      <p:pic>
        <p:nvPicPr>
          <p:cNvPr id="12" name="Picture 9"/>
          <p:cNvPicPr>
            <a:picLocks noChangeAspect="1"/>
          </p:cNvPicPr>
          <p:nvPr userDrawn="1"/>
        </p:nvPicPr>
        <p:blipFill>
          <a:blip r:embed="rId6">
            <a:extLst>
              <a:ext uri="{28A0092B-C50C-407E-A947-70E740481C1C}">
                <a14:useLocalDpi xmlns:a14="http://schemas.microsoft.com/office/drawing/2010/main" val="0"/>
              </a:ext>
            </a:extLst>
          </a:blip>
          <a:srcRect l="3766" t="4062" r="4308" b="9163"/>
          <a:stretch>
            <a:fillRect/>
          </a:stretch>
        </p:blipFill>
        <p:spPr bwMode="auto">
          <a:xfrm>
            <a:off x="624418" y="340785"/>
            <a:ext cx="219498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p:cNvPicPr>
          <p:nvPr userDrawn="1"/>
        </p:nvPicPr>
        <p:blipFill>
          <a:blip r:embed="rId7">
            <a:extLst>
              <a:ext uri="{28A0092B-C50C-407E-A947-70E740481C1C}">
                <a14:useLocalDpi xmlns:a14="http://schemas.microsoft.com/office/drawing/2010/main" val="0"/>
              </a:ext>
            </a:extLst>
          </a:blip>
          <a:srcRect l="12437" t="24973" r="9879" b="29292"/>
          <a:stretch>
            <a:fillRect/>
          </a:stretch>
        </p:blipFill>
        <p:spPr bwMode="auto">
          <a:xfrm>
            <a:off x="2819400" y="266700"/>
            <a:ext cx="2159000" cy="98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41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4220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4" name="TextBox 3"/>
          <p:cNvSpPr txBox="1"/>
          <p:nvPr userDrawn="1"/>
        </p:nvSpPr>
        <p:spPr>
          <a:xfrm>
            <a:off x="1813037" y="4847725"/>
            <a:ext cx="6359652" cy="230832"/>
          </a:xfrm>
          <a:prstGeom prst="rect">
            <a:avLst/>
          </a:prstGeom>
          <a:noFill/>
        </p:spPr>
        <p:txBody>
          <a:bodyPr wrap="square" rtlCol="0">
            <a:spAutoFit/>
          </a:bodyPr>
          <a:lstStyle/>
          <a:p>
            <a:r>
              <a:rPr lang="en-US" sz="900" dirty="0"/>
              <a:t>For Integration Planning Purposes Only – Subject to Dow-DuPont Confidentiality Agreement dated November 24, 2015</a:t>
            </a:r>
            <a:endParaRPr lang="en-US" sz="900" dirty="0">
              <a:solidFill>
                <a:prstClr val="black"/>
              </a:solidFill>
            </a:endParaRPr>
          </a:p>
        </p:txBody>
      </p:sp>
    </p:spTree>
    <p:extLst>
      <p:ext uri="{BB962C8B-B14F-4D97-AF65-F5344CB8AC3E}">
        <p14:creationId xmlns:p14="http://schemas.microsoft.com/office/powerpoint/2010/main" val="344792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image" Target="../media/image5.png"/><Relationship Id="rId3" Type="http://schemas.openxmlformats.org/officeDocument/2006/relationships/theme" Target="../theme/theme2.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slideLayout" Target="../slideLayouts/slideLayout5.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1.emf"/><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oleObject" Target="../embeddings/oleObject4.bin"/><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vmlDrawing" Target="../drawings/vmlDrawing4.v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7"/>
            </p:custDataLst>
            <p:extLst>
              <p:ext uri="{D42A27DB-BD31-4B8C-83A1-F6EECF244321}">
                <p14:modId xmlns:p14="http://schemas.microsoft.com/office/powerpoint/2010/main" val="3660607770"/>
              </p:ext>
            </p:extLst>
          </p:nvPr>
        </p:nvGraphicFramePr>
        <p:xfrm>
          <a:off x="0" y="0"/>
          <a:ext cx="161984" cy="121481"/>
        </p:xfrm>
        <a:graphic>
          <a:graphicData uri="http://schemas.openxmlformats.org/presentationml/2006/ole">
            <mc:AlternateContent xmlns:mc="http://schemas.openxmlformats.org/markup-compatibility/2006">
              <mc:Choice xmlns:v="urn:schemas-microsoft-com:vml" Requires="v">
                <p:oleObj spid="_x0000_s46267"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21481"/>
                      </a:xfrm>
                      <a:prstGeom prst="rect">
                        <a:avLst/>
                      </a:prstGeom>
                    </p:spPr>
                  </p:pic>
                </p:oleObj>
              </mc:Fallback>
            </mc:AlternateContent>
          </a:graphicData>
        </a:graphic>
      </p:graphicFrame>
      <p:sp>
        <p:nvSpPr>
          <p:cNvPr id="153" name="Slide Number"/>
          <p:cNvSpPr txBox="1">
            <a:spLocks/>
          </p:cNvSpPr>
          <p:nvPr/>
        </p:nvSpPr>
        <p:spPr bwMode="auto">
          <a:xfrm>
            <a:off x="8719544" y="4879343"/>
            <a:ext cx="134652" cy="138499"/>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4400" eaLnBrk="1" fontAlgn="base" latinLnBrk="0" hangingPunct="1">
              <a:lnSpc>
                <a:spcPct val="100000"/>
              </a:lnSpc>
              <a:spcBef>
                <a:spcPct val="0"/>
              </a:spcBef>
              <a:spcAft>
                <a:spcPct val="0"/>
              </a:spcAft>
              <a:buClrTx/>
              <a:buSzTx/>
              <a:buFontTx/>
              <a:buNone/>
              <a:tabLst/>
              <a:defRPr/>
            </a:pPr>
            <a:fld id="{42C328C1-A84F-4A39-A664-DBA00541A8C6}" type="slidenum">
              <a:rPr kumimoji="0" lang="en-US" sz="900" b="0" i="0" u="none" strike="noStrike" kern="0" cap="none" spc="0" normalizeH="0" baseline="0" noProof="0" smtClean="0">
                <a:ln>
                  <a:noFill/>
                </a:ln>
                <a:solidFill>
                  <a:srgbClr val="595959"/>
                </a:solidFill>
                <a:effectLst/>
                <a:uLnTx/>
                <a:uFillTx/>
                <a:latin typeface="+mn-lt"/>
              </a:rPr>
              <a:pPr marL="0" marR="0" lvl="0" indent="0" algn="r" defTabSz="914400" eaLnBrk="1" fontAlgn="base" latinLnBrk="0" hangingPunct="1">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rgbClr val="595959"/>
              </a:solidFill>
              <a:effectLst/>
              <a:uLnTx/>
              <a:uFillTx/>
              <a:latin typeface="+mn-lt"/>
            </a:endParaRPr>
          </a:p>
        </p:txBody>
      </p:sp>
      <p:sp>
        <p:nvSpPr>
          <p:cNvPr id="1036" name="Rectangle 286"/>
          <p:cNvSpPr>
            <a:spLocks noGrp="1" noChangeArrowheads="1"/>
          </p:cNvSpPr>
          <p:nvPr>
            <p:ph type="body" idx="1"/>
          </p:nvPr>
        </p:nvSpPr>
        <p:spPr bwMode="auto">
          <a:xfrm>
            <a:off x="2377117" y="2224513"/>
            <a:ext cx="4389768"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433388" y="328198"/>
            <a:ext cx="8403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433387" y="99437"/>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McK 3. Unit of measure" hidden="1"/>
          <p:cNvSpPr txBox="1">
            <a:spLocks noChangeArrowheads="1"/>
          </p:cNvSpPr>
          <p:nvPr/>
        </p:nvSpPr>
        <p:spPr bwMode="auto">
          <a:xfrm>
            <a:off x="433388" y="646114"/>
            <a:ext cx="44505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a:solidFill>
                  <a:srgbClr val="808080"/>
                </a:solidFill>
                <a:latin typeface="+mn-lt"/>
              </a:rPr>
              <a:t>Unit of measure</a:t>
            </a:r>
          </a:p>
        </p:txBody>
      </p:sp>
      <p:grpSp>
        <p:nvGrpSpPr>
          <p:cNvPr id="15" name="ACET" hidden="1"/>
          <p:cNvGrpSpPr>
            <a:grpSpLocks/>
          </p:cNvGrpSpPr>
          <p:nvPr/>
        </p:nvGrpSpPr>
        <p:grpSpPr bwMode="auto">
          <a:xfrm>
            <a:off x="2377117" y="1774373"/>
            <a:ext cx="4389768" cy="387525"/>
            <a:chOff x="915" y="711"/>
            <a:chExt cx="2686" cy="319"/>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200" b="1" baseline="0" noProof="0" dirty="0">
                  <a:latin typeface="+mn-lt"/>
                  <a:ea typeface="+mn-ea"/>
                </a:rPr>
                <a:t>Title</a:t>
              </a:r>
            </a:p>
            <a:p>
              <a:r>
                <a:rPr lang="en-US" sz="1200" baseline="0" noProof="0" dirty="0">
                  <a:solidFill>
                    <a:srgbClr val="808080"/>
                  </a:solidFill>
                  <a:latin typeface="+mn-lt"/>
                  <a:ea typeface="+mn-ea"/>
                </a:rPr>
                <a:t>Unit of measure</a:t>
              </a:r>
            </a:p>
          </p:txBody>
        </p:sp>
      </p:grpSp>
      <p:grpSp>
        <p:nvGrpSpPr>
          <p:cNvPr id="5" name="McK Slide Elements" hidden="1"/>
          <p:cNvGrpSpPr>
            <a:grpSpLocks/>
          </p:cNvGrpSpPr>
          <p:nvPr/>
        </p:nvGrpSpPr>
        <p:grpSpPr bwMode="auto">
          <a:xfrm>
            <a:off x="433387" y="4672155"/>
            <a:ext cx="8403667" cy="345687"/>
            <a:chOff x="409111" y="5991759"/>
            <a:chExt cx="8427944" cy="460916"/>
          </a:xfrm>
        </p:grpSpPr>
        <p:sp>
          <p:nvSpPr>
            <p:cNvPr id="64" name="McK 4. Footnote"/>
            <p:cNvSpPr txBox="1">
              <a:spLocks noChangeArrowheads="1"/>
            </p:cNvSpPr>
            <p:nvPr>
              <p:custDataLst>
                <p:tags r:id="rId23"/>
              </p:custDataLst>
            </p:nvPr>
          </p:nvSpPr>
          <p:spPr bwMode="auto">
            <a:xfrm>
              <a:off x="409111" y="5991759"/>
              <a:ext cx="8427944"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5250" indent="-95250">
                <a:defRPr/>
              </a:pPr>
              <a:r>
                <a:rPr lang="en-US" sz="1000" baseline="0" noProof="0" dirty="0">
                  <a:latin typeface="+mn-lt"/>
                </a:rPr>
                <a:t>1 Footnote</a:t>
              </a:r>
            </a:p>
          </p:txBody>
        </p:sp>
        <p:sp>
          <p:nvSpPr>
            <p:cNvPr id="65" name="McK 5. Source"/>
            <p:cNvSpPr>
              <a:spLocks noChangeArrowheads="1"/>
            </p:cNvSpPr>
            <p:nvPr>
              <p:custDataLst>
                <p:tags r:id="rId24"/>
              </p:custDataLst>
            </p:nvPr>
          </p:nvSpPr>
          <p:spPr bwMode="auto">
            <a:xfrm>
              <a:off x="409111" y="6247491"/>
              <a:ext cx="8202715"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8625" algn="l"/>
                </a:tabLst>
              </a:pPr>
              <a:r>
                <a:rPr lang="en-US" sz="1000" baseline="0" noProof="0" dirty="0">
                  <a:solidFill>
                    <a:schemeClr val="tx1"/>
                  </a:solidFill>
                  <a:latin typeface="+mn-lt"/>
                </a:rPr>
                <a:t>Source: Source</a:t>
              </a:r>
            </a:p>
          </p:txBody>
        </p:sp>
      </p:grpSp>
      <p:sp>
        <p:nvSpPr>
          <p:cNvPr id="111" name="Rectangle 110"/>
          <p:cNvSpPr/>
          <p:nvPr/>
        </p:nvSpPr>
        <p:spPr bwMode="auto">
          <a:xfrm>
            <a:off x="0" y="417260"/>
            <a:ext cx="354854" cy="120145"/>
          </a:xfrm>
          <a:prstGeom prst="rect">
            <a:avLst/>
          </a:prstGeom>
          <a:solidFill>
            <a:srgbClr val="D22432"/>
          </a:solidFill>
          <a:ln w="25400" cap="flat" cmpd="sng" algn="ctr">
            <a:noFill/>
            <a:prstDash val="solid"/>
          </a:ln>
          <a:effectLst/>
        </p:spPr>
        <p:txBody>
          <a:bodyPr lIns="73852" tIns="36926" rIns="73852" bIns="36926" anchor="ctr"/>
          <a:lstStyle/>
          <a:p>
            <a:pPr marL="0" marR="0" lvl="0" indent="0" algn="ctr" defTabSz="914400" eaLnBrk="0" fontAlgn="base" latinLnBrk="0" hangingPunct="0">
              <a:lnSpc>
                <a:spcPct val="100000"/>
              </a:lnSpc>
              <a:spcBef>
                <a:spcPct val="0"/>
              </a:spcBef>
              <a:spcAft>
                <a:spcPct val="0"/>
              </a:spcAft>
              <a:buClr>
                <a:srgbClr val="FF0000"/>
              </a:buClr>
              <a:buSzTx/>
              <a:buFont typeface="Wingdings" pitchFamily="2" charset="2"/>
              <a:buChar char="§"/>
              <a:tabLst/>
              <a:defRPr/>
            </a:pPr>
            <a:endParaRPr kumimoji="0" lang="en-GB" sz="1425"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2" name="LegendBoxes" hidden="1"/>
          <p:cNvGrpSpPr>
            <a:grpSpLocks/>
          </p:cNvGrpSpPr>
          <p:nvPr/>
        </p:nvGrpSpPr>
        <p:grpSpPr bwMode="auto">
          <a:xfrm>
            <a:off x="8133792" y="402830"/>
            <a:ext cx="703263" cy="996951"/>
            <a:chOff x="4936" y="176"/>
            <a:chExt cx="443" cy="628"/>
          </a:xfrm>
        </p:grpSpPr>
        <p:sp>
          <p:nvSpPr>
            <p:cNvPr id="11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21" name="LegendLines" hidden="1"/>
          <p:cNvGrpSpPr>
            <a:grpSpLocks/>
          </p:cNvGrpSpPr>
          <p:nvPr/>
        </p:nvGrpSpPr>
        <p:grpSpPr bwMode="auto">
          <a:xfrm>
            <a:off x="7825817" y="402830"/>
            <a:ext cx="1011238" cy="730251"/>
            <a:chOff x="4750" y="176"/>
            <a:chExt cx="637" cy="460"/>
          </a:xfrm>
        </p:grpSpPr>
        <p:sp>
          <p:nvSpPr>
            <p:cNvPr id="12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128" name="McKSticker" hidden="1"/>
          <p:cNvGrpSpPr/>
          <p:nvPr/>
        </p:nvGrpSpPr>
        <p:grpSpPr bwMode="auto">
          <a:xfrm>
            <a:off x="7952390" y="402830"/>
            <a:ext cx="884665" cy="212366"/>
            <a:chOff x="7856110" y="285750"/>
            <a:chExt cx="884665" cy="212366"/>
          </a:xfrm>
        </p:grpSpPr>
        <p:sp>
          <p:nvSpPr>
            <p:cNvPr id="12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30" name="AutoShape 31"/>
            <p:cNvCxnSpPr>
              <a:cxnSpLocks noChangeShapeType="1"/>
              <a:stCxn id="129" idx="2"/>
              <a:endCxn id="12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31" name="AutoShape 32"/>
            <p:cNvCxnSpPr>
              <a:cxnSpLocks noChangeShapeType="1"/>
              <a:stCxn id="129" idx="4"/>
              <a:endCxn id="12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32" name="LegendMoons" hidden="1"/>
          <p:cNvGrpSpPr/>
          <p:nvPr/>
        </p:nvGrpSpPr>
        <p:grpSpPr>
          <a:xfrm>
            <a:off x="8067218" y="402830"/>
            <a:ext cx="769837" cy="1306516"/>
            <a:chOff x="7875175" y="286625"/>
            <a:chExt cx="769837" cy="1306516"/>
          </a:xfrm>
        </p:grpSpPr>
        <p:grpSp>
          <p:nvGrpSpPr>
            <p:cNvPr id="133" name="MoonLegend2"/>
            <p:cNvGrpSpPr>
              <a:grpSpLocks noChangeAspect="1"/>
            </p:cNvGrpSpPr>
            <p:nvPr>
              <p:custDataLst>
                <p:tags r:id="rId8"/>
              </p:custDataLst>
            </p:nvPr>
          </p:nvGrpSpPr>
          <p:grpSpPr bwMode="auto">
            <a:xfrm>
              <a:off x="7875175" y="560866"/>
              <a:ext cx="209550" cy="209551"/>
              <a:chOff x="1694" y="2044"/>
              <a:chExt cx="160" cy="160"/>
            </a:xfrm>
          </p:grpSpPr>
          <p:sp>
            <p:nvSpPr>
              <p:cNvPr id="151"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2"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4" name="MoonLegend4"/>
            <p:cNvGrpSpPr>
              <a:grpSpLocks noChangeAspect="1"/>
            </p:cNvGrpSpPr>
            <p:nvPr>
              <p:custDataLst>
                <p:tags r:id="rId9"/>
              </p:custDataLst>
            </p:nvPr>
          </p:nvGrpSpPr>
          <p:grpSpPr bwMode="auto">
            <a:xfrm>
              <a:off x="7875175" y="1109348"/>
              <a:ext cx="209550" cy="209551"/>
              <a:chOff x="4495" y="1198"/>
              <a:chExt cx="160" cy="160"/>
            </a:xfrm>
          </p:grpSpPr>
          <p:sp>
            <p:nvSpPr>
              <p:cNvPr id="149"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0"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5" name="MoonLegend5"/>
            <p:cNvGrpSpPr>
              <a:grpSpLocks noChangeAspect="1"/>
            </p:cNvGrpSpPr>
            <p:nvPr>
              <p:custDataLst>
                <p:tags r:id="rId10"/>
              </p:custDataLst>
            </p:nvPr>
          </p:nvGrpSpPr>
          <p:grpSpPr bwMode="auto">
            <a:xfrm>
              <a:off x="7875175" y="1383590"/>
              <a:ext cx="209550" cy="209551"/>
              <a:chOff x="4495" y="1440"/>
              <a:chExt cx="160" cy="160"/>
            </a:xfrm>
          </p:grpSpPr>
          <p:sp>
            <p:nvSpPr>
              <p:cNvPr id="147"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8"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136" name="Legend1"/>
            <p:cNvSpPr>
              <a:spLocks noChangeArrowheads="1"/>
            </p:cNvSpPr>
            <p:nvPr/>
          </p:nvSpPr>
          <p:spPr bwMode="auto">
            <a:xfrm>
              <a:off x="8195850" y="29932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7" name="Legend2"/>
            <p:cNvSpPr>
              <a:spLocks noChangeArrowheads="1"/>
            </p:cNvSpPr>
            <p:nvPr/>
          </p:nvSpPr>
          <p:spPr bwMode="auto">
            <a:xfrm>
              <a:off x="8195850" y="573963"/>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8" name="Legend3"/>
            <p:cNvSpPr>
              <a:spLocks noChangeArrowheads="1"/>
            </p:cNvSpPr>
            <p:nvPr/>
          </p:nvSpPr>
          <p:spPr bwMode="auto">
            <a:xfrm>
              <a:off x="8195850" y="848602"/>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9" name="Legend4"/>
            <p:cNvSpPr>
              <a:spLocks noChangeArrowheads="1"/>
            </p:cNvSpPr>
            <p:nvPr/>
          </p:nvSpPr>
          <p:spPr bwMode="auto">
            <a:xfrm>
              <a:off x="8195850" y="112006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40" name="Legend5"/>
            <p:cNvSpPr>
              <a:spLocks noChangeArrowheads="1"/>
            </p:cNvSpPr>
            <p:nvPr/>
          </p:nvSpPr>
          <p:spPr bwMode="auto">
            <a:xfrm>
              <a:off x="8195850" y="139629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141" name="MoonLegend3"/>
            <p:cNvGrpSpPr>
              <a:grpSpLocks noChangeAspect="1"/>
            </p:cNvGrpSpPr>
            <p:nvPr>
              <p:custDataLst>
                <p:tags r:id="rId11"/>
              </p:custDataLst>
            </p:nvPr>
          </p:nvGrpSpPr>
          <p:grpSpPr bwMode="auto">
            <a:xfrm>
              <a:off x="7875175" y="835107"/>
              <a:ext cx="209550" cy="209551"/>
              <a:chOff x="4495" y="1198"/>
              <a:chExt cx="160" cy="160"/>
            </a:xfrm>
          </p:grpSpPr>
          <p:sp>
            <p:nvSpPr>
              <p:cNvPr id="145"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6"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42" name="MoonLegend1"/>
            <p:cNvGrpSpPr>
              <a:grpSpLocks noChangeAspect="1"/>
            </p:cNvGrpSpPr>
            <p:nvPr userDrawn="1">
              <p:custDataLst>
                <p:tags r:id="rId12"/>
              </p:custDataLst>
            </p:nvPr>
          </p:nvGrpSpPr>
          <p:grpSpPr bwMode="auto">
            <a:xfrm>
              <a:off x="7875175" y="286625"/>
              <a:ext cx="209550" cy="209551"/>
              <a:chOff x="1694" y="2044"/>
              <a:chExt cx="160" cy="160"/>
            </a:xfrm>
          </p:grpSpPr>
          <p:sp>
            <p:nvSpPr>
              <p:cNvPr id="143"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4" name="Arc 42"/>
              <p:cNvSpPr>
                <a:spLocks noChangeAspect="1"/>
              </p:cNvSpPr>
              <p:nvPr>
                <p:custDataLst>
                  <p:tags r:id="rId1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9" r:id="rId4"/>
  </p:sldLayoutIdLst>
  <p:hf sldNum="0" hdr="0" dt="0"/>
  <p:txStyles>
    <p:titleStyle>
      <a:lvl1pPr algn="l" defTabSz="913526" rtl="0" eaLnBrk="1" fontAlgn="base" hangingPunct="1">
        <a:spcBef>
          <a:spcPct val="0"/>
        </a:spcBef>
        <a:spcAft>
          <a:spcPct val="0"/>
        </a:spcAft>
        <a:tabLst>
          <a:tab pos="275353" algn="l"/>
        </a:tabLst>
        <a:defRPr sz="20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5"/>
            </p:custDataLst>
            <p:extLst>
              <p:ext uri="{D42A27DB-BD31-4B8C-83A1-F6EECF244321}">
                <p14:modId xmlns:p14="http://schemas.microsoft.com/office/powerpoint/2010/main" val="2432452533"/>
              </p:ext>
            </p:extLst>
          </p:nvPr>
        </p:nvGraphicFramePr>
        <p:xfrm>
          <a:off x="0" y="0"/>
          <a:ext cx="161984" cy="121481"/>
        </p:xfrm>
        <a:graphic>
          <a:graphicData uri="http://schemas.openxmlformats.org/presentationml/2006/ole">
            <mc:AlternateContent xmlns:mc="http://schemas.openxmlformats.org/markup-compatibility/2006">
              <mc:Choice xmlns:v="urn:schemas-microsoft-com:vml" Requires="v">
                <p:oleObj spid="_x0000_s29926"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61984" cy="121481"/>
                      </a:xfrm>
                      <a:prstGeom prst="rect">
                        <a:avLst/>
                      </a:prstGeom>
                    </p:spPr>
                  </p:pic>
                </p:oleObj>
              </mc:Fallback>
            </mc:AlternateContent>
          </a:graphicData>
        </a:graphic>
      </p:graphicFrame>
      <p:sp>
        <p:nvSpPr>
          <p:cNvPr id="153" name="Slide Number"/>
          <p:cNvSpPr txBox="1">
            <a:spLocks/>
          </p:cNvSpPr>
          <p:nvPr/>
        </p:nvSpPr>
        <p:spPr bwMode="auto">
          <a:xfrm>
            <a:off x="8719544" y="4879343"/>
            <a:ext cx="134652" cy="138499"/>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4400" eaLnBrk="1" fontAlgn="base" latinLnBrk="0" hangingPunct="1">
              <a:lnSpc>
                <a:spcPct val="100000"/>
              </a:lnSpc>
              <a:spcBef>
                <a:spcPct val="0"/>
              </a:spcBef>
              <a:spcAft>
                <a:spcPct val="0"/>
              </a:spcAft>
              <a:buClrTx/>
              <a:buSzTx/>
              <a:buFontTx/>
              <a:buNone/>
              <a:tabLst/>
              <a:defRPr/>
            </a:pPr>
            <a:fld id="{42C328C1-A84F-4A39-A664-DBA00541A8C6}" type="slidenum">
              <a:rPr kumimoji="0" lang="en-US" sz="900" b="0" i="0" u="none" strike="noStrike" kern="0" cap="none" spc="0" normalizeH="0" baseline="0" noProof="0" smtClean="0">
                <a:ln>
                  <a:noFill/>
                </a:ln>
                <a:solidFill>
                  <a:srgbClr val="595959"/>
                </a:solidFill>
                <a:effectLst/>
                <a:uLnTx/>
                <a:uFillTx/>
                <a:latin typeface="+mn-lt"/>
              </a:rPr>
              <a:pPr marL="0" marR="0" lvl="0" indent="0" algn="r" defTabSz="914400" eaLnBrk="1" fontAlgn="base" latinLnBrk="0" hangingPunct="1">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rgbClr val="595959"/>
              </a:solidFill>
              <a:effectLst/>
              <a:uLnTx/>
              <a:uFillTx/>
              <a:latin typeface="+mn-lt"/>
            </a:endParaRPr>
          </a:p>
        </p:txBody>
      </p:sp>
      <p:sp>
        <p:nvSpPr>
          <p:cNvPr id="1036" name="Rectangle 286"/>
          <p:cNvSpPr>
            <a:spLocks noGrp="1" noChangeArrowheads="1"/>
          </p:cNvSpPr>
          <p:nvPr>
            <p:ph type="body" idx="1"/>
          </p:nvPr>
        </p:nvSpPr>
        <p:spPr bwMode="auto">
          <a:xfrm>
            <a:off x="2377117" y="2224513"/>
            <a:ext cx="4389768"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433388" y="328198"/>
            <a:ext cx="8403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433387" y="99437"/>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McK 3. Unit of measure" hidden="1"/>
          <p:cNvSpPr txBox="1">
            <a:spLocks noChangeArrowheads="1"/>
          </p:cNvSpPr>
          <p:nvPr/>
        </p:nvSpPr>
        <p:spPr bwMode="auto">
          <a:xfrm>
            <a:off x="433388" y="646114"/>
            <a:ext cx="44505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a:solidFill>
                  <a:srgbClr val="808080"/>
                </a:solidFill>
                <a:latin typeface="+mn-lt"/>
              </a:rPr>
              <a:t>Unit of measure</a:t>
            </a:r>
          </a:p>
        </p:txBody>
      </p:sp>
      <p:grpSp>
        <p:nvGrpSpPr>
          <p:cNvPr id="15" name="ACET" hidden="1"/>
          <p:cNvGrpSpPr>
            <a:grpSpLocks/>
          </p:cNvGrpSpPr>
          <p:nvPr/>
        </p:nvGrpSpPr>
        <p:grpSpPr bwMode="auto">
          <a:xfrm>
            <a:off x="2377117" y="1774373"/>
            <a:ext cx="4389768" cy="387525"/>
            <a:chOff x="915" y="711"/>
            <a:chExt cx="2686" cy="319"/>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200" b="1" baseline="0" noProof="0" dirty="0">
                  <a:latin typeface="+mn-lt"/>
                  <a:ea typeface="+mn-ea"/>
                </a:rPr>
                <a:t>Title</a:t>
              </a:r>
            </a:p>
            <a:p>
              <a:r>
                <a:rPr lang="en-US" sz="1200" baseline="0" noProof="0" dirty="0">
                  <a:solidFill>
                    <a:srgbClr val="808080"/>
                  </a:solidFill>
                  <a:latin typeface="+mn-lt"/>
                  <a:ea typeface="+mn-ea"/>
                </a:rPr>
                <a:t>Unit of measure</a:t>
              </a:r>
            </a:p>
          </p:txBody>
        </p:sp>
      </p:grpSp>
      <p:grpSp>
        <p:nvGrpSpPr>
          <p:cNvPr id="5" name="McK Slide Elements" hidden="1"/>
          <p:cNvGrpSpPr>
            <a:grpSpLocks/>
          </p:cNvGrpSpPr>
          <p:nvPr/>
        </p:nvGrpSpPr>
        <p:grpSpPr bwMode="auto">
          <a:xfrm>
            <a:off x="433387" y="4672155"/>
            <a:ext cx="8403667" cy="345687"/>
            <a:chOff x="409111" y="5991759"/>
            <a:chExt cx="8427944" cy="460916"/>
          </a:xfrm>
        </p:grpSpPr>
        <p:sp>
          <p:nvSpPr>
            <p:cNvPr id="64" name="McK 4. Footnote"/>
            <p:cNvSpPr txBox="1">
              <a:spLocks noChangeArrowheads="1"/>
            </p:cNvSpPr>
            <p:nvPr>
              <p:custDataLst>
                <p:tags r:id="rId21"/>
              </p:custDataLst>
            </p:nvPr>
          </p:nvSpPr>
          <p:spPr bwMode="auto">
            <a:xfrm>
              <a:off x="409111" y="5991759"/>
              <a:ext cx="8427944"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5250" indent="-95250">
                <a:defRPr/>
              </a:pPr>
              <a:r>
                <a:rPr lang="en-US" sz="1000" baseline="0" noProof="0" dirty="0">
                  <a:latin typeface="+mn-lt"/>
                </a:rPr>
                <a:t>1 Footnote</a:t>
              </a:r>
            </a:p>
          </p:txBody>
        </p:sp>
        <p:sp>
          <p:nvSpPr>
            <p:cNvPr id="65" name="McK 5. Source"/>
            <p:cNvSpPr>
              <a:spLocks noChangeArrowheads="1"/>
            </p:cNvSpPr>
            <p:nvPr>
              <p:custDataLst>
                <p:tags r:id="rId22"/>
              </p:custDataLst>
            </p:nvPr>
          </p:nvSpPr>
          <p:spPr bwMode="auto">
            <a:xfrm>
              <a:off x="409111" y="6247491"/>
              <a:ext cx="8202715"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8625" algn="l"/>
                </a:tabLst>
              </a:pPr>
              <a:r>
                <a:rPr lang="en-US" sz="1000" baseline="0" noProof="0" dirty="0">
                  <a:solidFill>
                    <a:schemeClr val="tx1"/>
                  </a:solidFill>
                  <a:latin typeface="+mn-lt"/>
                </a:rPr>
                <a:t>Source: Source</a:t>
              </a:r>
            </a:p>
          </p:txBody>
        </p:sp>
      </p:grpSp>
      <p:sp>
        <p:nvSpPr>
          <p:cNvPr id="111" name="Rectangle 110"/>
          <p:cNvSpPr/>
          <p:nvPr/>
        </p:nvSpPr>
        <p:spPr bwMode="auto">
          <a:xfrm>
            <a:off x="0" y="417260"/>
            <a:ext cx="354854" cy="120145"/>
          </a:xfrm>
          <a:prstGeom prst="rect">
            <a:avLst/>
          </a:prstGeom>
          <a:solidFill>
            <a:srgbClr val="D22432"/>
          </a:solidFill>
          <a:ln w="25400" cap="flat" cmpd="sng" algn="ctr">
            <a:noFill/>
            <a:prstDash val="solid"/>
          </a:ln>
          <a:effectLst/>
        </p:spPr>
        <p:txBody>
          <a:bodyPr lIns="73852" tIns="36926" rIns="73852" bIns="36926" anchor="ctr"/>
          <a:lstStyle/>
          <a:p>
            <a:pPr marL="0" marR="0" lvl="0" indent="0" algn="ctr" defTabSz="914400" eaLnBrk="0" fontAlgn="base" latinLnBrk="0" hangingPunct="0">
              <a:lnSpc>
                <a:spcPct val="100000"/>
              </a:lnSpc>
              <a:spcBef>
                <a:spcPct val="0"/>
              </a:spcBef>
              <a:spcAft>
                <a:spcPct val="0"/>
              </a:spcAft>
              <a:buClr>
                <a:srgbClr val="FF0000"/>
              </a:buClr>
              <a:buSzTx/>
              <a:buFont typeface="Wingdings" pitchFamily="2" charset="2"/>
              <a:buChar char="§"/>
              <a:tabLst/>
              <a:defRPr/>
            </a:pPr>
            <a:endParaRPr kumimoji="0" lang="en-GB" sz="1425"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2" name="LegendBoxes" hidden="1"/>
          <p:cNvGrpSpPr>
            <a:grpSpLocks/>
          </p:cNvGrpSpPr>
          <p:nvPr/>
        </p:nvGrpSpPr>
        <p:grpSpPr bwMode="auto">
          <a:xfrm>
            <a:off x="8133792" y="402830"/>
            <a:ext cx="703263" cy="996951"/>
            <a:chOff x="4936" y="176"/>
            <a:chExt cx="443" cy="628"/>
          </a:xfrm>
        </p:grpSpPr>
        <p:sp>
          <p:nvSpPr>
            <p:cNvPr id="11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21" name="LegendLines" hidden="1"/>
          <p:cNvGrpSpPr>
            <a:grpSpLocks/>
          </p:cNvGrpSpPr>
          <p:nvPr/>
        </p:nvGrpSpPr>
        <p:grpSpPr bwMode="auto">
          <a:xfrm>
            <a:off x="7825817" y="402830"/>
            <a:ext cx="1011238" cy="730251"/>
            <a:chOff x="4750" y="176"/>
            <a:chExt cx="637" cy="460"/>
          </a:xfrm>
        </p:grpSpPr>
        <p:sp>
          <p:nvSpPr>
            <p:cNvPr id="12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128" name="McKSticker" hidden="1"/>
          <p:cNvGrpSpPr/>
          <p:nvPr/>
        </p:nvGrpSpPr>
        <p:grpSpPr bwMode="auto">
          <a:xfrm>
            <a:off x="7952390" y="402830"/>
            <a:ext cx="884665" cy="212366"/>
            <a:chOff x="7856110" y="285750"/>
            <a:chExt cx="884665" cy="212366"/>
          </a:xfrm>
        </p:grpSpPr>
        <p:sp>
          <p:nvSpPr>
            <p:cNvPr id="12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30" name="AutoShape 31"/>
            <p:cNvCxnSpPr>
              <a:cxnSpLocks noChangeShapeType="1"/>
              <a:stCxn id="129" idx="2"/>
              <a:endCxn id="12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31" name="AutoShape 32"/>
            <p:cNvCxnSpPr>
              <a:cxnSpLocks noChangeShapeType="1"/>
              <a:stCxn id="129" idx="4"/>
              <a:endCxn id="12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32" name="LegendMoons" hidden="1"/>
          <p:cNvGrpSpPr/>
          <p:nvPr/>
        </p:nvGrpSpPr>
        <p:grpSpPr>
          <a:xfrm>
            <a:off x="8067218" y="402830"/>
            <a:ext cx="769837" cy="1306516"/>
            <a:chOff x="7875175" y="286625"/>
            <a:chExt cx="769837" cy="1306516"/>
          </a:xfrm>
        </p:grpSpPr>
        <p:grpSp>
          <p:nvGrpSpPr>
            <p:cNvPr id="133" name="MoonLegend2"/>
            <p:cNvGrpSpPr>
              <a:grpSpLocks noChangeAspect="1"/>
            </p:cNvGrpSpPr>
            <p:nvPr>
              <p:custDataLst>
                <p:tags r:id="rId6"/>
              </p:custDataLst>
            </p:nvPr>
          </p:nvGrpSpPr>
          <p:grpSpPr bwMode="auto">
            <a:xfrm>
              <a:off x="7875175" y="560866"/>
              <a:ext cx="209550" cy="209551"/>
              <a:chOff x="1694" y="2044"/>
              <a:chExt cx="160" cy="160"/>
            </a:xfrm>
          </p:grpSpPr>
          <p:sp>
            <p:nvSpPr>
              <p:cNvPr id="151"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2"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4" name="MoonLegend4"/>
            <p:cNvGrpSpPr>
              <a:grpSpLocks noChangeAspect="1"/>
            </p:cNvGrpSpPr>
            <p:nvPr>
              <p:custDataLst>
                <p:tags r:id="rId7"/>
              </p:custDataLst>
            </p:nvPr>
          </p:nvGrpSpPr>
          <p:grpSpPr bwMode="auto">
            <a:xfrm>
              <a:off x="7875175" y="1109348"/>
              <a:ext cx="209550" cy="209551"/>
              <a:chOff x="4495" y="1198"/>
              <a:chExt cx="160" cy="160"/>
            </a:xfrm>
          </p:grpSpPr>
          <p:sp>
            <p:nvSpPr>
              <p:cNvPr id="149"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0"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5" name="MoonLegend5"/>
            <p:cNvGrpSpPr>
              <a:grpSpLocks noChangeAspect="1"/>
            </p:cNvGrpSpPr>
            <p:nvPr>
              <p:custDataLst>
                <p:tags r:id="rId8"/>
              </p:custDataLst>
            </p:nvPr>
          </p:nvGrpSpPr>
          <p:grpSpPr bwMode="auto">
            <a:xfrm>
              <a:off x="7875175" y="1383590"/>
              <a:ext cx="209550" cy="209551"/>
              <a:chOff x="4495" y="1440"/>
              <a:chExt cx="160" cy="160"/>
            </a:xfrm>
          </p:grpSpPr>
          <p:sp>
            <p:nvSpPr>
              <p:cNvPr id="147"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8"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136" name="Legend1"/>
            <p:cNvSpPr>
              <a:spLocks noChangeArrowheads="1"/>
            </p:cNvSpPr>
            <p:nvPr/>
          </p:nvSpPr>
          <p:spPr bwMode="auto">
            <a:xfrm>
              <a:off x="8195850" y="29932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7" name="Legend2"/>
            <p:cNvSpPr>
              <a:spLocks noChangeArrowheads="1"/>
            </p:cNvSpPr>
            <p:nvPr/>
          </p:nvSpPr>
          <p:spPr bwMode="auto">
            <a:xfrm>
              <a:off x="8195850" y="573963"/>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8" name="Legend3"/>
            <p:cNvSpPr>
              <a:spLocks noChangeArrowheads="1"/>
            </p:cNvSpPr>
            <p:nvPr/>
          </p:nvSpPr>
          <p:spPr bwMode="auto">
            <a:xfrm>
              <a:off x="8195850" y="848602"/>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9" name="Legend4"/>
            <p:cNvSpPr>
              <a:spLocks noChangeArrowheads="1"/>
            </p:cNvSpPr>
            <p:nvPr/>
          </p:nvSpPr>
          <p:spPr bwMode="auto">
            <a:xfrm>
              <a:off x="8195850" y="112006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40" name="Legend5"/>
            <p:cNvSpPr>
              <a:spLocks noChangeArrowheads="1"/>
            </p:cNvSpPr>
            <p:nvPr/>
          </p:nvSpPr>
          <p:spPr bwMode="auto">
            <a:xfrm>
              <a:off x="8195850" y="139629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141" name="MoonLegend3"/>
            <p:cNvGrpSpPr>
              <a:grpSpLocks noChangeAspect="1"/>
            </p:cNvGrpSpPr>
            <p:nvPr>
              <p:custDataLst>
                <p:tags r:id="rId9"/>
              </p:custDataLst>
            </p:nvPr>
          </p:nvGrpSpPr>
          <p:grpSpPr bwMode="auto">
            <a:xfrm>
              <a:off x="7875175" y="835107"/>
              <a:ext cx="209550" cy="209551"/>
              <a:chOff x="4495" y="1198"/>
              <a:chExt cx="160" cy="160"/>
            </a:xfrm>
          </p:grpSpPr>
          <p:sp>
            <p:nvSpPr>
              <p:cNvPr id="145"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6"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42" name="MoonLegend1"/>
            <p:cNvGrpSpPr>
              <a:grpSpLocks noChangeAspect="1"/>
            </p:cNvGrpSpPr>
            <p:nvPr userDrawn="1">
              <p:custDataLst>
                <p:tags r:id="rId10"/>
              </p:custDataLst>
            </p:nvPr>
          </p:nvGrpSpPr>
          <p:grpSpPr bwMode="auto">
            <a:xfrm>
              <a:off x="7875175" y="286625"/>
              <a:ext cx="209550" cy="209551"/>
              <a:chOff x="1694" y="2044"/>
              <a:chExt cx="160" cy="160"/>
            </a:xfrm>
          </p:grpSpPr>
          <p:sp>
            <p:nvSpPr>
              <p:cNvPr id="143" name="Oval 41"/>
              <p:cNvSpPr>
                <a:spLocks noChangeAspect="1" noChangeArrowheads="1"/>
              </p:cNvSpPr>
              <p:nvPr>
                <p:custDataLst>
                  <p:tags r:id="rId1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4" name="Arc 42"/>
              <p:cNvSpPr>
                <a:spLocks noChangeAspect="1"/>
              </p:cNvSpPr>
              <p:nvPr>
                <p:custDataLst>
                  <p:tags r:id="rId12"/>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grpSp>
        <p:nvGrpSpPr>
          <p:cNvPr id="56" name="Group 8"/>
          <p:cNvGrpSpPr>
            <a:grpSpLocks noChangeAspect="1"/>
          </p:cNvGrpSpPr>
          <p:nvPr userDrawn="1"/>
        </p:nvGrpSpPr>
        <p:grpSpPr bwMode="auto">
          <a:xfrm>
            <a:off x="101227" y="4695549"/>
            <a:ext cx="1623483" cy="364067"/>
            <a:chOff x="468726" y="200363"/>
            <a:chExt cx="3264408" cy="735676"/>
          </a:xfrm>
        </p:grpSpPr>
        <p:pic>
          <p:nvPicPr>
            <p:cNvPr id="57" name="Picture 9"/>
            <p:cNvPicPr>
              <a:picLocks noChangeAspect="1"/>
            </p:cNvPicPr>
            <p:nvPr/>
          </p:nvPicPr>
          <p:blipFill>
            <a:blip r:embed="rId25">
              <a:extLst>
                <a:ext uri="{28A0092B-C50C-407E-A947-70E740481C1C}">
                  <a14:useLocalDpi xmlns:a14="http://schemas.microsoft.com/office/drawing/2010/main" val="0"/>
                </a:ext>
              </a:extLst>
            </a:blip>
            <a:srcRect l="3766" t="4062" r="4308" b="9163"/>
            <a:stretch>
              <a:fillRect/>
            </a:stretch>
          </p:blipFill>
          <p:spPr bwMode="auto">
            <a:xfrm>
              <a:off x="468726" y="234723"/>
              <a:ext cx="1645920" cy="59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
            <p:cNvPicPr>
              <a:picLocks noChangeAspect="1"/>
            </p:cNvPicPr>
            <p:nvPr/>
          </p:nvPicPr>
          <p:blipFill>
            <a:blip r:embed="rId26">
              <a:extLst>
                <a:ext uri="{28A0092B-C50C-407E-A947-70E740481C1C}">
                  <a14:useLocalDpi xmlns:a14="http://schemas.microsoft.com/office/drawing/2010/main" val="0"/>
                </a:ext>
              </a:extLst>
            </a:blip>
            <a:srcRect l="12437" t="24973" r="9879" b="29292"/>
            <a:stretch>
              <a:fillRect/>
            </a:stretch>
          </p:blipFill>
          <p:spPr bwMode="auto">
            <a:xfrm>
              <a:off x="2114646" y="200363"/>
              <a:ext cx="1618488" cy="73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9071363"/>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dt="0"/>
  <p:txStyles>
    <p:titleStyle>
      <a:lvl1pPr algn="l" defTabSz="913526" rtl="0" eaLnBrk="1" fontAlgn="base" hangingPunct="1">
        <a:spcBef>
          <a:spcPct val="0"/>
        </a:spcBef>
        <a:spcAft>
          <a:spcPct val="0"/>
        </a:spcAft>
        <a:tabLst>
          <a:tab pos="275353" algn="l"/>
        </a:tabLst>
        <a:defRPr sz="20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19.xml.rels><?xml version="1.0" encoding="UTF-8" standalone="yes"?>
<Relationships xmlns="http://schemas.openxmlformats.org/package/2006/relationships"><Relationship Id="rId3" Type="http://schemas.openxmlformats.org/officeDocument/2006/relationships/hyperlink" Target="http://www.remainfree.com/ls" TargetMode="External"/><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22.jpeg"/><Relationship Id="rId5" Type="http://schemas.openxmlformats.org/officeDocument/2006/relationships/hyperlink" Target="http://www.remainfree.com/read-online" TargetMode="External"/><Relationship Id="rId4" Type="http://schemas.openxmlformats.org/officeDocument/2006/relationships/hyperlink" Target="mailto:gautamnarula@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861" y="1550539"/>
            <a:ext cx="7429434" cy="1169551"/>
          </a:xfrm>
        </p:spPr>
        <p:txBody>
          <a:bodyPr/>
          <a:lstStyle/>
          <a:p>
            <a:r>
              <a:rPr lang="en-US" dirty="0"/>
              <a:t>Troy </a:t>
            </a:r>
            <a:r>
              <a:rPr lang="en-US" dirty="0" err="1"/>
              <a:t>davis</a:t>
            </a:r>
            <a:r>
              <a:rPr lang="en-US" dirty="0"/>
              <a:t> </a:t>
            </a:r>
            <a:br>
              <a:rPr lang="en-US" dirty="0"/>
            </a:br>
            <a:r>
              <a:rPr lang="en-US" dirty="0"/>
              <a:t>and the eighth amendment</a:t>
            </a:r>
          </a:p>
        </p:txBody>
      </p:sp>
      <p:sp>
        <p:nvSpPr>
          <p:cNvPr id="3" name="Subtitle 2"/>
          <p:cNvSpPr>
            <a:spLocks noGrp="1"/>
          </p:cNvSpPr>
          <p:nvPr>
            <p:ph type="subTitle" idx="1"/>
          </p:nvPr>
        </p:nvSpPr>
        <p:spPr>
          <a:xfrm>
            <a:off x="695861" y="2917186"/>
            <a:ext cx="7429434" cy="615553"/>
          </a:xfrm>
        </p:spPr>
        <p:txBody>
          <a:bodyPr/>
          <a:lstStyle/>
          <a:p>
            <a:r>
              <a:rPr lang="en-US" dirty="0" err="1"/>
              <a:t>Gautam</a:t>
            </a:r>
            <a:r>
              <a:rPr lang="en-US" dirty="0"/>
              <a:t> Narula</a:t>
            </a:r>
          </a:p>
          <a:p>
            <a:r>
              <a:rPr lang="en-US" dirty="0"/>
              <a:t>Author, </a:t>
            </a:r>
            <a:r>
              <a:rPr lang="en-US" i="1" dirty="0"/>
              <a:t>Remain Free</a:t>
            </a:r>
            <a:endParaRPr lang="en-US" dirty="0"/>
          </a:p>
        </p:txBody>
      </p:sp>
      <p:sp>
        <p:nvSpPr>
          <p:cNvPr id="5" name="McK Document type"/>
          <p:cNvSpPr txBox="1">
            <a:spLocks noChangeArrowheads="1"/>
          </p:cNvSpPr>
          <p:nvPr/>
        </p:nvSpPr>
        <p:spPr bwMode="auto">
          <a:xfrm>
            <a:off x="695861" y="4006834"/>
            <a:ext cx="5036084" cy="21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Lincoln-Sudbury High School</a:t>
            </a:r>
          </a:p>
        </p:txBody>
      </p:sp>
      <p:sp>
        <p:nvSpPr>
          <p:cNvPr id="6" name="McK Date"/>
          <p:cNvSpPr txBox="1">
            <a:spLocks noChangeArrowheads="1"/>
          </p:cNvSpPr>
          <p:nvPr/>
        </p:nvSpPr>
        <p:spPr bwMode="auto">
          <a:xfrm>
            <a:off x="695861" y="4261944"/>
            <a:ext cx="5036084" cy="21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May 22, 2017</a:t>
            </a:r>
          </a:p>
        </p:txBody>
      </p:sp>
    </p:spTree>
    <p:extLst>
      <p:ext uri="{BB962C8B-B14F-4D97-AF65-F5344CB8AC3E}">
        <p14:creationId xmlns:p14="http://schemas.microsoft.com/office/powerpoint/2010/main" val="243910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3940204" cy="3148641"/>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925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620" lvl="1" indent="0">
              <a:buNone/>
            </a:pPr>
            <a:r>
              <a:rPr lang="en-US" sz="2000" kern="50" dirty="0">
                <a:latin typeface="Times New Roman" panose="02020603050405020304" pitchFamily="18" charset="0"/>
                <a:ea typeface="SimSun" panose="02010600030101010101" pitchFamily="2" charset="-122"/>
                <a:cs typeface="Mangal"/>
              </a:rPr>
              <a:t>“…[w]hat I found most chilling was Monday’s Georgia Supreme Court decision to deny you a stay of execution, on the grounds that it wasn’t ‘in their jurisdiction’. What if the Supreme Court hadn’t called an emergency session on Tuesday?</a:t>
            </a:r>
          </a:p>
          <a:p>
            <a:pPr marL="1620" lvl="1" indent="0">
              <a:buNone/>
            </a:pPr>
            <a:endParaRPr lang="en-US" sz="2000" kern="50" dirty="0">
              <a:latin typeface="Times New Roman" panose="02020603050405020304" pitchFamily="18" charset="0"/>
              <a:ea typeface="SimSun" panose="02010600030101010101" pitchFamily="2" charset="-122"/>
              <a:cs typeface="Mangal"/>
            </a:endParaRPr>
          </a:p>
          <a:p>
            <a:pPr marL="1620" lvl="1" indent="0">
              <a:buNone/>
            </a:pPr>
            <a:r>
              <a:rPr lang="en-US" sz="2000" kern="50" dirty="0">
                <a:latin typeface="Times New Roman" panose="02020603050405020304" pitchFamily="18" charset="0"/>
                <a:ea typeface="SimSun" panose="02010600030101010101" pitchFamily="2" charset="-122"/>
                <a:cs typeface="Mangal"/>
              </a:rPr>
              <a:t>...[W]</a:t>
            </a:r>
            <a:r>
              <a:rPr lang="en-US" sz="2000" kern="50" dirty="0" err="1">
                <a:latin typeface="Times New Roman" panose="02020603050405020304" pitchFamily="18" charset="0"/>
                <a:ea typeface="SimSun" panose="02010600030101010101" pitchFamily="2" charset="-122"/>
                <a:cs typeface="Mangal"/>
              </a:rPr>
              <a:t>hy</a:t>
            </a:r>
            <a:r>
              <a:rPr lang="en-US" sz="2000" kern="50" dirty="0">
                <a:latin typeface="Times New Roman" panose="02020603050405020304" pitchFamily="18" charset="0"/>
                <a:ea typeface="SimSun" panose="02010600030101010101" pitchFamily="2" charset="-122"/>
                <a:cs typeface="Mangal"/>
              </a:rPr>
              <a:t> was the State in such a rush to execute you, instead of waiting six more days for the Supreme Court decision?”</a:t>
            </a:r>
            <a:endParaRPr lang="en-US" sz="1900" kern="0" dirty="0"/>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1116000"/>
            <a:ext cx="3940204" cy="410876"/>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Gautam Narula, Letter to Troy Davis (2008)</a:t>
            </a:r>
          </a:p>
        </p:txBody>
      </p:sp>
      <p:sp>
        <p:nvSpPr>
          <p:cNvPr id="8" name="Title 1"/>
          <p:cNvSpPr>
            <a:spLocks noGrp="1"/>
          </p:cNvSpPr>
          <p:nvPr>
            <p:ph type="title"/>
          </p:nvPr>
        </p:nvSpPr>
        <p:spPr>
          <a:xfrm>
            <a:off x="433388" y="328198"/>
            <a:ext cx="8403667" cy="307777"/>
          </a:xfrm>
        </p:spPr>
        <p:txBody>
          <a:bodyPr/>
          <a:lstStyle/>
          <a:p>
            <a:r>
              <a:rPr lang="en-US" dirty="0"/>
              <a:t>My Involvement</a:t>
            </a:r>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280" y="1116000"/>
            <a:ext cx="3888490" cy="2551822"/>
          </a:xfrm>
        </p:spPr>
      </p:pic>
    </p:spTree>
    <p:extLst>
      <p:ext uri="{BB962C8B-B14F-4D97-AF65-F5344CB8AC3E}">
        <p14:creationId xmlns:p14="http://schemas.microsoft.com/office/powerpoint/2010/main" val="243767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620" lvl="1" indent="0">
              <a:buNone/>
            </a:pPr>
            <a:r>
              <a:rPr lang="en-US" sz="2000" dirty="0"/>
              <a:t>“Is it constitutional to execute a person who has proven their innocence, as long as that person had received a fair trial? While this question obviously sounds absurd, it was in fact a legitimate legal question in the hearing, and Judge Moore noted that </a:t>
            </a:r>
            <a:r>
              <a:rPr lang="en-US" sz="2000" b="1" dirty="0"/>
              <a:t>the Supreme Court has repeatedly deflected such questions </a:t>
            </a:r>
            <a:r>
              <a:rPr lang="en-US" sz="2000" dirty="0"/>
              <a:t>over the past two decades…”</a:t>
            </a:r>
            <a:endParaRPr lang="en-US" sz="1900" kern="0" dirty="0"/>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926401"/>
            <a:ext cx="4307946" cy="60065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Gautam Narula, </a:t>
            </a:r>
            <a:r>
              <a:rPr lang="en-US" sz="1500" b="1" i="1" dirty="0">
                <a:solidFill>
                  <a:schemeClr val="bg1"/>
                </a:solidFill>
              </a:rPr>
              <a:t>Clearly Established Innocence: An Account of the Troy Davis Hearing </a:t>
            </a:r>
            <a:r>
              <a:rPr lang="en-US" sz="1500" b="1" dirty="0">
                <a:solidFill>
                  <a:schemeClr val="bg1"/>
                </a:solidFill>
              </a:rPr>
              <a:t>(2010)</a:t>
            </a:r>
          </a:p>
        </p:txBody>
      </p:sp>
      <p:sp>
        <p:nvSpPr>
          <p:cNvPr id="8" name="Title 1"/>
          <p:cNvSpPr>
            <a:spLocks noGrp="1"/>
          </p:cNvSpPr>
          <p:nvPr>
            <p:ph type="title"/>
          </p:nvPr>
        </p:nvSpPr>
        <p:spPr>
          <a:xfrm>
            <a:off x="433388" y="328198"/>
            <a:ext cx="8403667" cy="307777"/>
          </a:xfrm>
        </p:spPr>
        <p:txBody>
          <a:bodyPr/>
          <a:lstStyle/>
          <a:p>
            <a:r>
              <a:rPr lang="en-US" dirty="0"/>
              <a:t>Savannah Hearing</a:t>
            </a:r>
          </a:p>
        </p:txBody>
      </p:sp>
      <p:pic>
        <p:nvPicPr>
          <p:cNvPr id="9" name="Picture 2" descr="http://www.deathpenaltyphoto.org/galleries/troydavis/2010hearing/content/images/large/savannah_troydavishearing_081055_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676" y="926401"/>
            <a:ext cx="3841379" cy="256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600" dirty="0"/>
              <a:t>“[W]</a:t>
            </a:r>
            <a:r>
              <a:rPr lang="en-US" sz="1600" dirty="0" err="1"/>
              <a:t>hile</a:t>
            </a:r>
            <a:r>
              <a:rPr lang="en-US" sz="1600" dirty="0"/>
              <a:t> Mr. Davis's new evidence casts </a:t>
            </a:r>
            <a:r>
              <a:rPr lang="en-US" sz="1600" b="1" dirty="0"/>
              <a:t>some additional, minimal doubt</a:t>
            </a:r>
            <a:r>
              <a:rPr lang="en-US" sz="1600" dirty="0"/>
              <a:t> on his conviction, it is largely smoke and mirrors.</a:t>
            </a:r>
          </a:p>
          <a:p>
            <a:endParaRPr lang="en-US" sz="1600" kern="0" dirty="0"/>
          </a:p>
          <a:p>
            <a:r>
              <a:rPr lang="en-US" sz="1600" kern="0" dirty="0"/>
              <a:t>“[T]his court concludes </a:t>
            </a:r>
            <a:r>
              <a:rPr lang="en-US" sz="1600" dirty="0"/>
              <a:t>that </a:t>
            </a:r>
            <a:r>
              <a:rPr lang="en-US" sz="1600" b="1" dirty="0"/>
              <a:t>executing an</a:t>
            </a:r>
          </a:p>
          <a:p>
            <a:r>
              <a:rPr lang="en-US" sz="1600" b="1" dirty="0"/>
              <a:t>innocent person would violate the Eighth Amendment of the United States Constitution</a:t>
            </a:r>
            <a:r>
              <a:rPr lang="en-US" sz="1600" dirty="0"/>
              <a:t>. However, Mr. Davis is not innocent…</a:t>
            </a:r>
          </a:p>
          <a:p>
            <a:endParaRPr lang="en-US" sz="1600" dirty="0"/>
          </a:p>
          <a:p>
            <a:r>
              <a:rPr lang="en-US" sz="1600" dirty="0"/>
              <a:t>“the Court is left with the firm conviction</a:t>
            </a:r>
          </a:p>
          <a:p>
            <a:r>
              <a:rPr lang="en-US" sz="1600" dirty="0"/>
              <a:t>that while the State's case </a:t>
            </a:r>
            <a:r>
              <a:rPr lang="en-US" sz="1600" b="1" dirty="0"/>
              <a:t>may not be ironclad</a:t>
            </a:r>
            <a:r>
              <a:rPr lang="en-US" sz="1600" dirty="0"/>
              <a:t>, most reasonable jurors would again vote to convict Mr. Davis…”</a:t>
            </a:r>
          </a:p>
          <a:p>
            <a:endParaRPr lang="en-US" dirty="0"/>
          </a:p>
          <a:p>
            <a:endParaRPr lang="en-US" sz="1600" kern="0" dirty="0"/>
          </a:p>
          <a:p>
            <a:pPr lvl="1"/>
            <a:endParaRPr lang="en-US" sz="1900" kern="0" dirty="0"/>
          </a:p>
          <a:p>
            <a:endParaRPr lang="en-US" kern="0" dirty="0"/>
          </a:p>
        </p:txBody>
      </p:sp>
      <p:sp>
        <p:nvSpPr>
          <p:cNvPr id="7" name="Rectangle 3"/>
          <p:cNvSpPr txBox="1"/>
          <p:nvPr>
            <p:custDataLst>
              <p:tags r:id="rId1"/>
            </p:custDataLst>
          </p:nvPr>
        </p:nvSpPr>
        <p:spPr>
          <a:xfrm>
            <a:off x="433388" y="926401"/>
            <a:ext cx="4307946" cy="60065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Judge Moore, </a:t>
            </a:r>
            <a:r>
              <a:rPr lang="en-US" sz="1500" b="1" i="1" dirty="0">
                <a:solidFill>
                  <a:schemeClr val="bg1"/>
                </a:solidFill>
              </a:rPr>
              <a:t>In re Troy Anthony Davis </a:t>
            </a:r>
            <a:r>
              <a:rPr lang="en-US" sz="1500" b="1" dirty="0">
                <a:solidFill>
                  <a:schemeClr val="bg1"/>
                </a:solidFill>
              </a:rPr>
              <a:t>(2010)</a:t>
            </a:r>
          </a:p>
        </p:txBody>
      </p:sp>
      <p:sp>
        <p:nvSpPr>
          <p:cNvPr id="8" name="Title 1"/>
          <p:cNvSpPr>
            <a:spLocks noGrp="1"/>
          </p:cNvSpPr>
          <p:nvPr>
            <p:ph type="title"/>
          </p:nvPr>
        </p:nvSpPr>
        <p:spPr>
          <a:xfrm>
            <a:off x="433388" y="328198"/>
            <a:ext cx="8403667" cy="307777"/>
          </a:xfrm>
        </p:spPr>
        <p:txBody>
          <a:bodyPr/>
          <a:lstStyle/>
          <a:p>
            <a:r>
              <a:rPr lang="en-US" dirty="0"/>
              <a:t>Savannah Hearing (2)</a:t>
            </a:r>
          </a:p>
        </p:txBody>
      </p:sp>
      <p:pic>
        <p:nvPicPr>
          <p:cNvPr id="10" name="Picture 9"/>
          <p:cNvPicPr>
            <a:picLocks noChangeAspect="1"/>
          </p:cNvPicPr>
          <p:nvPr/>
        </p:nvPicPr>
        <p:blipFill>
          <a:blip r:embed="rId3"/>
          <a:stretch>
            <a:fillRect/>
          </a:stretch>
        </p:blipFill>
        <p:spPr>
          <a:xfrm>
            <a:off x="5526736" y="926400"/>
            <a:ext cx="2756130" cy="3973697"/>
          </a:xfrm>
          <a:prstGeom prst="rect">
            <a:avLst/>
          </a:prstGeom>
        </p:spPr>
      </p:pic>
    </p:spTree>
    <p:extLst>
      <p:ext uri="{BB962C8B-B14F-4D97-AF65-F5344CB8AC3E}">
        <p14:creationId xmlns:p14="http://schemas.microsoft.com/office/powerpoint/2010/main" val="65006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21, 2011</a:t>
            </a:r>
          </a:p>
        </p:txBody>
      </p:sp>
      <p:pic>
        <p:nvPicPr>
          <p:cNvPr id="1026" name="Picture 2" descr="https://img.buzzfeed.com/buzzfeed-static/static/imagebuzz/terminal01/2011/9/22/12/the-supreme-court-killed-troy-davis-with-only-23--27780-1316708830-4.jpg"/>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8605" y="1543645"/>
            <a:ext cx="5627178" cy="2723554"/>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 name="Rectangle 3"/>
          <p:cNvSpPr txBox="1">
            <a:spLocks/>
          </p:cNvSpPr>
          <p:nvPr>
            <p:custDataLst>
              <p:tags r:id="rId1"/>
            </p:custDataLst>
          </p:nvPr>
        </p:nvSpPr>
        <p:spPr>
          <a:xfrm>
            <a:off x="1708659" y="1173094"/>
            <a:ext cx="5617124"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Supreme Court denies stay of execution</a:t>
            </a:r>
          </a:p>
        </p:txBody>
      </p:sp>
      <p:sp>
        <p:nvSpPr>
          <p:cNvPr id="5" name="Content Placeholder 2"/>
          <p:cNvSpPr txBox="1">
            <a:spLocks/>
          </p:cNvSpPr>
          <p:nvPr/>
        </p:nvSpPr>
        <p:spPr bwMode="auto">
          <a:xfrm>
            <a:off x="1708659" y="1526712"/>
            <a:ext cx="5617123" cy="2884422"/>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endParaRPr lang="en-US" sz="1900" kern="0" dirty="0"/>
          </a:p>
          <a:p>
            <a:pPr lvl="1"/>
            <a:endParaRPr lang="en-US" sz="1900" kern="0" dirty="0"/>
          </a:p>
          <a:p>
            <a:pPr lvl="1"/>
            <a:endParaRPr lang="en-US" sz="1900" kern="0" dirty="0"/>
          </a:p>
          <a:p>
            <a:endParaRPr lang="en-US" kern="0" dirty="0"/>
          </a:p>
        </p:txBody>
      </p:sp>
    </p:spTree>
    <p:extLst>
      <p:ext uri="{BB962C8B-B14F-4D97-AF65-F5344CB8AC3E}">
        <p14:creationId xmlns:p14="http://schemas.microsoft.com/office/powerpoint/2010/main" val="49709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roy Davis's Final Word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8417" y="186721"/>
            <a:ext cx="8428692" cy="4737438"/>
          </a:xfrm>
          <a:prstGeom prst="rect">
            <a:avLst/>
          </a:prstGeom>
        </p:spPr>
      </p:pic>
    </p:spTree>
    <p:extLst>
      <p:ext uri="{BB962C8B-B14F-4D97-AF65-F5344CB8AC3E}">
        <p14:creationId xmlns:p14="http://schemas.microsoft.com/office/powerpoint/2010/main" val="3854461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321437"/>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550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2400" dirty="0"/>
              <a:t>I wanted to write to you in case the unthinkable happens, and this is our last communication. </a:t>
            </a:r>
          </a:p>
          <a:p>
            <a:r>
              <a:rPr lang="en-US" sz="2400" dirty="0"/>
              <a:t> </a:t>
            </a:r>
          </a:p>
          <a:p>
            <a:r>
              <a:rPr lang="en-US" sz="2400" dirty="0"/>
              <a:t>I first want to thank you for all that you've done for me. When I was fifteen years old, I was a very different person. I supported the death penalty and brushed aside the possibility of an innocent person being executed. I had no more than a mild interest in human rights or social justice…I believed I had the moral authority to say who was beyond redemption and deserved to die. I obviously don't think like that anymore, and it's because I met you….</a:t>
            </a:r>
          </a:p>
          <a:p>
            <a:r>
              <a:rPr lang="en-US" sz="2400" dirty="0"/>
              <a:t> </a:t>
            </a:r>
          </a:p>
          <a:p>
            <a:r>
              <a:rPr lang="en-US" sz="2400" dirty="0"/>
              <a:t>I also wanted to make a promise to you. My promise is that, regardless of what may happen in the coming few weeks, I won't forget that there are other Troy Davises out there. I promise that I won't sit back when I see an injustice occur. I promise that I won't stop working to end the death penalty once and for all in the United States. I promise that, for the rest of my life, I Am Troy Davis.</a:t>
            </a:r>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910562"/>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Letter to Troy Davis, September 15, 2011</a:t>
            </a:r>
          </a:p>
        </p:txBody>
      </p:sp>
      <p:sp>
        <p:nvSpPr>
          <p:cNvPr id="8" name="Title 1"/>
          <p:cNvSpPr>
            <a:spLocks noGrp="1"/>
          </p:cNvSpPr>
          <p:nvPr>
            <p:ph type="title"/>
          </p:nvPr>
        </p:nvSpPr>
        <p:spPr>
          <a:xfrm>
            <a:off x="433388" y="328198"/>
            <a:ext cx="8403667" cy="307777"/>
          </a:xfrm>
        </p:spPr>
        <p:txBody>
          <a:bodyPr/>
          <a:lstStyle/>
          <a:p>
            <a:r>
              <a:rPr lang="en-US" dirty="0"/>
              <a:t>Impact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855" y="910562"/>
            <a:ext cx="3901200" cy="2613804"/>
          </a:xfrm>
          <a:prstGeom prst="rect">
            <a:avLst/>
          </a:prstGeom>
        </p:spPr>
      </p:pic>
    </p:spTree>
    <p:extLst>
      <p:ext uri="{BB962C8B-B14F-4D97-AF65-F5344CB8AC3E}">
        <p14:creationId xmlns:p14="http://schemas.microsoft.com/office/powerpoint/2010/main" val="28740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286863"/>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925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600" dirty="0"/>
              <a:t>How's my nephew holding up these days? I heard you and </a:t>
            </a:r>
            <a:r>
              <a:rPr lang="en-US" sz="1600" dirty="0" err="1"/>
              <a:t>Pranavi</a:t>
            </a:r>
            <a:r>
              <a:rPr lang="en-US" sz="1600" dirty="0"/>
              <a:t> were at the rally Friday evening. I'm glad to know you were able to make it. Give everyone my love for me.</a:t>
            </a:r>
          </a:p>
          <a:p>
            <a:endParaRPr lang="en-US" sz="1600" dirty="0"/>
          </a:p>
          <a:p>
            <a:r>
              <a:rPr lang="en-US" sz="1600" dirty="0"/>
              <a:t>You already know I'm proud of you but stay focused on the direction you want your life to go. Every decision today directs your tomorrow. I want you to enjoy your youth but don't forget to consistently tell those you love what they mean to you. </a:t>
            </a:r>
          </a:p>
          <a:p>
            <a:endParaRPr lang="en-US" sz="1600" dirty="0"/>
          </a:p>
          <a:p>
            <a:pPr marL="1620" lvl="1" indent="0">
              <a:buNone/>
            </a:pPr>
            <a:r>
              <a:rPr lang="en-US" sz="1600" dirty="0"/>
              <a:t>Well my back meds are kicking in and…disrupting my thoughts somewhat so take care and remain prayerful. Remember that in life we don't always get what we want but even when faced with the worst of times, God will open a window of hope and a door to prosperity.</a:t>
            </a:r>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875988"/>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Letter to Gautam Narula, September 18, 2011</a:t>
            </a:r>
          </a:p>
        </p:txBody>
      </p:sp>
      <p:sp>
        <p:nvSpPr>
          <p:cNvPr id="8" name="Title 1"/>
          <p:cNvSpPr>
            <a:spLocks noGrp="1"/>
          </p:cNvSpPr>
          <p:nvPr>
            <p:ph type="title"/>
          </p:nvPr>
        </p:nvSpPr>
        <p:spPr>
          <a:xfrm>
            <a:off x="433388" y="328198"/>
            <a:ext cx="8403667" cy="307777"/>
          </a:xfrm>
        </p:spPr>
        <p:txBody>
          <a:bodyPr/>
          <a:lstStyle/>
          <a:p>
            <a:r>
              <a:rPr lang="en-US" dirty="0"/>
              <a:t>Impact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802" y="875988"/>
            <a:ext cx="4087802" cy="185518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802" y="2795373"/>
            <a:ext cx="2673867" cy="1791491"/>
          </a:xfrm>
          <a:prstGeom prst="rect">
            <a:avLst/>
          </a:prstGeom>
        </p:spPr>
      </p:pic>
    </p:spTree>
    <p:extLst>
      <p:ext uri="{BB962C8B-B14F-4D97-AF65-F5344CB8AC3E}">
        <p14:creationId xmlns:p14="http://schemas.microsoft.com/office/powerpoint/2010/main" val="190588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900" kern="0" dirty="0"/>
              <a:t>Wasn’t the binary choice between execution and freedom, with no middle ground (life in prison) for establishing doubt, a failure of our justice system?</a:t>
            </a:r>
          </a:p>
          <a:p>
            <a:pPr marL="1620" lvl="1" indent="0">
              <a:buNone/>
            </a:pPr>
            <a:r>
              <a:rPr lang="en-US" sz="1900" kern="0" dirty="0"/>
              <a:t> </a:t>
            </a:r>
          </a:p>
          <a:p>
            <a:pPr lvl="1"/>
            <a:r>
              <a:rPr lang="en-US" sz="1900" kern="0" dirty="0"/>
              <a:t>Isn’t “Cruel and Unusual” is inherently subjective? Won’t Troy Davis’s execution someday be seen as a violation of the Eighth Amendment?</a:t>
            </a:r>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1116000"/>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Meeting with Justice Thomas, 2012</a:t>
            </a:r>
          </a:p>
        </p:txBody>
      </p:sp>
      <p:sp>
        <p:nvSpPr>
          <p:cNvPr id="8" name="Title 1"/>
          <p:cNvSpPr>
            <a:spLocks noGrp="1"/>
          </p:cNvSpPr>
          <p:nvPr>
            <p:ph type="title"/>
          </p:nvPr>
        </p:nvSpPr>
        <p:spPr>
          <a:xfrm>
            <a:off x="433388" y="328198"/>
            <a:ext cx="8403667" cy="307777"/>
          </a:xfrm>
        </p:spPr>
        <p:txBody>
          <a:bodyPr/>
          <a:lstStyle/>
          <a:p>
            <a:r>
              <a:rPr lang="en-US" dirty="0"/>
              <a:t>Clarence Thomas</a:t>
            </a:r>
          </a:p>
        </p:txBody>
      </p:sp>
      <p:pic>
        <p:nvPicPr>
          <p:cNvPr id="119810" name="Picture 2" descr="https://scontent-lga3-1.xx.fbcdn.net/v/t1.0-9/549610_340821489339514_1685323795_n.jpg?oh=99bf23f8920ac6707e3ebea1139b5bdb&amp;oe=57AB58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205" y="1116000"/>
            <a:ext cx="2829714" cy="377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1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Rectangle 3"/>
          <p:cNvSpPr txBox="1"/>
          <p:nvPr>
            <p:custDataLst>
              <p:tags r:id="rId1"/>
            </p:custDataLst>
          </p:nvPr>
        </p:nvSpPr>
        <p:spPr>
          <a:xfrm>
            <a:off x="433386" y="875988"/>
            <a:ext cx="8253411"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endParaRPr lang="en-US" sz="1800" b="1" dirty="0">
              <a:solidFill>
                <a:schemeClr val="bg1"/>
              </a:solidFill>
            </a:endParaRPr>
          </a:p>
        </p:txBody>
      </p:sp>
      <p:sp>
        <p:nvSpPr>
          <p:cNvPr id="6" name="Content Placeholder 2"/>
          <p:cNvSpPr>
            <a:spLocks noGrp="1"/>
          </p:cNvSpPr>
          <p:nvPr>
            <p:ph idx="1"/>
          </p:nvPr>
        </p:nvSpPr>
        <p:spPr>
          <a:xfrm>
            <a:off x="433387" y="1229605"/>
            <a:ext cx="8253411" cy="3678825"/>
          </a:xfrm>
          <a:ln>
            <a:solidFill>
              <a:schemeClr val="accent3"/>
            </a:solidFill>
          </a:ln>
        </p:spPr>
        <p:txBody>
          <a:bodyPr lIns="91440" tIns="91440" rIns="91440" bIns="91440">
            <a:noAutofit/>
          </a:bodyPr>
          <a:lstStyle/>
          <a:p>
            <a:pPr lvl="1"/>
            <a:r>
              <a:rPr lang="en-US" sz="1900" dirty="0"/>
              <a:t>Why did the Supreme Court deflect questions about the execution of innocents? </a:t>
            </a:r>
          </a:p>
          <a:p>
            <a:pPr lvl="1"/>
            <a:r>
              <a:rPr lang="en-US" sz="1900" dirty="0"/>
              <a:t>Is “Cruel and Unusual” an evolving standard? How should we measure what our current standards are? Or are Justices Thomas and Scalia right when they say it should be interpreted based on American standards in 1791?</a:t>
            </a:r>
          </a:p>
          <a:p>
            <a:pPr lvl="1"/>
            <a:r>
              <a:rPr lang="en-US" sz="1900" dirty="0"/>
              <a:t>Is it Cruel and Unusual to execute those who’ve demonstrated at least a “minimal” level of doubt, even if they can’t prove innocence? </a:t>
            </a:r>
          </a:p>
          <a:p>
            <a:pPr lvl="1"/>
            <a:r>
              <a:rPr lang="en-US" sz="1900" dirty="0"/>
              <a:t>Should capital punishment be addressed at the state level (Clarence Thomas), or at the federal level?</a:t>
            </a:r>
          </a:p>
          <a:p>
            <a:pPr lvl="1"/>
            <a:r>
              <a:rPr lang="en-US" sz="1900" dirty="0"/>
              <a:t>Is capital punishment Cruel and Unusual punishment? </a:t>
            </a:r>
            <a:endParaRPr lang="en-US" dirty="0"/>
          </a:p>
          <a:p>
            <a:endParaRPr lang="en-US" dirty="0"/>
          </a:p>
        </p:txBody>
      </p:sp>
    </p:spTree>
    <p:extLst>
      <p:ext uri="{BB962C8B-B14F-4D97-AF65-F5344CB8AC3E}">
        <p14:creationId xmlns:p14="http://schemas.microsoft.com/office/powerpoint/2010/main" val="318181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433387" y="1229605"/>
            <a:ext cx="4307946" cy="3420033"/>
          </a:xfrm>
          <a:ln>
            <a:solidFill>
              <a:schemeClr val="accent3"/>
            </a:solidFill>
          </a:ln>
        </p:spPr>
        <p:txBody>
          <a:bodyPr lIns="91440" tIns="91440" rIns="91440" bIns="91440">
            <a:noAutofit/>
          </a:bodyPr>
          <a:lstStyle/>
          <a:p>
            <a:pPr lvl="1"/>
            <a:r>
              <a:rPr lang="en-US" sz="1800" dirty="0">
                <a:hlinkClick r:id="rId3"/>
              </a:rPr>
              <a:t>www.remainfree.com/ls</a:t>
            </a:r>
            <a:r>
              <a:rPr lang="en-US" sz="1800" dirty="0"/>
              <a:t> (tinyurl.com/</a:t>
            </a:r>
            <a:r>
              <a:rPr lang="en-US" sz="1800" dirty="0" err="1"/>
              <a:t>lincolnsudbury</a:t>
            </a:r>
            <a:r>
              <a:rPr lang="en-US" sz="1800" dirty="0"/>
              <a:t>)</a:t>
            </a:r>
          </a:p>
          <a:p>
            <a:pPr lvl="1"/>
            <a:r>
              <a:rPr lang="en-US" sz="1800" dirty="0">
                <a:hlinkClick r:id="rId4"/>
              </a:rPr>
              <a:t>gautamnarula@gmail.com</a:t>
            </a:r>
            <a:endParaRPr lang="en-US" sz="1800" dirty="0"/>
          </a:p>
          <a:p>
            <a:pPr lvl="1"/>
            <a:r>
              <a:rPr lang="en-US" sz="1800" dirty="0">
                <a:hlinkClick r:id="rId5"/>
              </a:rPr>
              <a:t>www.remainfree.com/read-online</a:t>
            </a:r>
            <a:endParaRPr lang="en-US" sz="1800" dirty="0"/>
          </a:p>
          <a:p>
            <a:pPr lvl="1"/>
            <a:r>
              <a:rPr lang="en-US" sz="1800" i="1" dirty="0"/>
              <a:t>Remain Free</a:t>
            </a:r>
            <a:r>
              <a:rPr lang="en-US" sz="1800" dirty="0"/>
              <a:t> available on Amazon, LS library</a:t>
            </a:r>
            <a:endParaRPr lang="en-US" sz="1800" i="1" dirty="0"/>
          </a:p>
          <a:p>
            <a:pPr lvl="1"/>
            <a:endParaRPr lang="en-US" sz="1800" dirty="0"/>
          </a:p>
          <a:p>
            <a:endParaRPr lang="en-US" sz="1100" dirty="0"/>
          </a:p>
        </p:txBody>
      </p:sp>
      <p:sp>
        <p:nvSpPr>
          <p:cNvPr id="5" name="Rectangle 3"/>
          <p:cNvSpPr txBox="1"/>
          <p:nvPr>
            <p:custDataLst>
              <p:tags r:id="rId1"/>
            </p:custDataLst>
          </p:nvPr>
        </p:nvSpPr>
        <p:spPr>
          <a:xfrm>
            <a:off x="433388" y="875988"/>
            <a:ext cx="4307945"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Resources</a:t>
            </a:r>
            <a:endParaRPr lang="en-US" sz="1800" b="1" i="1" dirty="0">
              <a:solidFill>
                <a:schemeClr val="bg1"/>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4770" y="875987"/>
            <a:ext cx="2514663" cy="3773393"/>
          </a:xfrm>
          <a:prstGeom prst="rect">
            <a:avLst/>
          </a:prstGeom>
        </p:spPr>
      </p:pic>
    </p:spTree>
    <p:extLst>
      <p:ext uri="{BB962C8B-B14F-4D97-AF65-F5344CB8AC3E}">
        <p14:creationId xmlns:p14="http://schemas.microsoft.com/office/powerpoint/2010/main" val="19146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VIII to the US Constitution</a:t>
            </a:r>
          </a:p>
        </p:txBody>
      </p:sp>
      <p:sp>
        <p:nvSpPr>
          <p:cNvPr id="7" name="Content Placeholder 2"/>
          <p:cNvSpPr txBox="1">
            <a:spLocks/>
          </p:cNvSpPr>
          <p:nvPr/>
        </p:nvSpPr>
        <p:spPr>
          <a:xfrm>
            <a:off x="643470" y="1142754"/>
            <a:ext cx="7848600" cy="2956948"/>
          </a:xfrm>
          <a:prstGeom prst="rect">
            <a:avLst/>
          </a:prstGeom>
          <a:ln w="12700">
            <a:solidFill>
              <a:schemeClr val="accent3"/>
            </a:solidFill>
          </a:ln>
        </p:spPr>
        <p:txBody>
          <a:bodyPr lIns="274320">
            <a:normAutofit fontScale="925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endParaRPr lang="en-US" sz="4800" i="1" kern="0" dirty="0">
              <a:latin typeface="Javanese Text" panose="02000000000000000000" pitchFamily="2" charset="0"/>
            </a:endParaRPr>
          </a:p>
          <a:p>
            <a:r>
              <a:rPr lang="en-US" sz="4800" i="1" kern="0" dirty="0">
                <a:latin typeface="Javanese Text" panose="02000000000000000000" pitchFamily="2" charset="0"/>
              </a:rPr>
              <a:t>Excessive bail shall not be required, nor excessive fines imposed, nor cruel and unusual punishments inflicted.</a:t>
            </a:r>
          </a:p>
        </p:txBody>
      </p:sp>
    </p:spTree>
    <p:extLst>
      <p:ext uri="{BB962C8B-B14F-4D97-AF65-F5344CB8AC3E}">
        <p14:creationId xmlns:p14="http://schemas.microsoft.com/office/powerpoint/2010/main" val="199184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Eighth Amendment</a:t>
            </a:r>
          </a:p>
        </p:txBody>
      </p:sp>
      <p:sp>
        <p:nvSpPr>
          <p:cNvPr id="3" name="Rectangle 3"/>
          <p:cNvSpPr txBox="1"/>
          <p:nvPr>
            <p:custDataLst>
              <p:tags r:id="rId1"/>
            </p:custDataLst>
          </p:nvPr>
        </p:nvSpPr>
        <p:spPr>
          <a:xfrm>
            <a:off x="433387" y="875988"/>
            <a:ext cx="4233506"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endParaRPr lang="en-US" sz="1800" b="1" dirty="0">
              <a:solidFill>
                <a:schemeClr val="bg1"/>
              </a:solidFill>
            </a:endParaRPr>
          </a:p>
        </p:txBody>
      </p:sp>
      <p:sp>
        <p:nvSpPr>
          <p:cNvPr id="5" name="Content Placeholder 2"/>
          <p:cNvSpPr txBox="1">
            <a:spLocks/>
          </p:cNvSpPr>
          <p:nvPr/>
        </p:nvSpPr>
        <p:spPr>
          <a:xfrm>
            <a:off x="433388" y="1229605"/>
            <a:ext cx="4233504" cy="3678825"/>
          </a:xfrm>
          <a:prstGeom prst="rect">
            <a:avLst/>
          </a:prstGeom>
          <a:ln>
            <a:solidFill>
              <a:schemeClr val="accent3"/>
            </a:solidFill>
          </a:ln>
        </p:spPr>
        <p:txBody>
          <a:bodyPr lIns="91440" tIns="91440" rIns="91440" bIns="91440">
            <a:no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71450" indent="-171450">
              <a:buFont typeface="Arial" panose="020B0604020202020204" pitchFamily="34" charset="0"/>
              <a:buChar char="•"/>
            </a:pPr>
            <a:r>
              <a:rPr lang="en-US" sz="1300" kern="0" dirty="0"/>
              <a:t>“</a:t>
            </a:r>
            <a:r>
              <a:rPr lang="en-US" sz="1400" dirty="0"/>
              <a:t>That excessive bail ought not to be required, nor excessive fines imposed, nor cruel and unusual punishments inflicted;” - </a:t>
            </a:r>
            <a:r>
              <a:rPr lang="en-US" sz="1300" kern="0" dirty="0"/>
              <a:t>English Bill of Rights (1689)</a:t>
            </a:r>
          </a:p>
          <a:p>
            <a:pPr marL="171450" indent="-171450">
              <a:buFont typeface="Arial" panose="020B0604020202020204" pitchFamily="34" charset="0"/>
              <a:buChar char="•"/>
            </a:pPr>
            <a:r>
              <a:rPr lang="en-US" sz="1400" dirty="0"/>
              <a:t>“That excessive bail ought not to be required, nor excessive fines imposed, nor cruel and unusual punishments inflicted.” – Virginia Declaration of Rights, Section IX (1776)</a:t>
            </a:r>
          </a:p>
          <a:p>
            <a:endParaRPr lang="en-US" sz="1400" dirty="0"/>
          </a:p>
          <a:p>
            <a:r>
              <a:rPr lang="en-US" kern="0" dirty="0"/>
              <a:t>“</a:t>
            </a:r>
            <a:r>
              <a:rPr lang="en-US" dirty="0"/>
              <a:t>What says our [Virginia] bill of rights?—‘that excessive bail ought not to be required, nor excessive fines imposed, nor cruel and unusual punishments inflicted.’. . . Will [Congress] find sentiments there similar to this bill of </a:t>
            </a:r>
            <a:r>
              <a:rPr lang="en-US"/>
              <a:t>rights?. </a:t>
            </a:r>
            <a:r>
              <a:rPr lang="en-US" dirty="0"/>
              <a:t>. . But Congress. . . may introduce the practice of France, Spain, and Germany--of torturing, to extort a confession of the crime.” – Patrick Henry, Debate in Virginia Ratifying Convention (1788)</a:t>
            </a:r>
          </a:p>
          <a:p>
            <a:endParaRPr lang="en-US" sz="1100" dirty="0"/>
          </a:p>
          <a:p>
            <a:endParaRPr lang="en-US" sz="1100" kern="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382" y="875988"/>
            <a:ext cx="3167616" cy="3825408"/>
          </a:xfrm>
          <a:prstGeom prst="rect">
            <a:avLst/>
          </a:prstGeom>
        </p:spPr>
      </p:pic>
    </p:spTree>
    <p:extLst>
      <p:ext uri="{BB962C8B-B14F-4D97-AF65-F5344CB8AC3E}">
        <p14:creationId xmlns:p14="http://schemas.microsoft.com/office/powerpoint/2010/main" val="311576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Eighth Amendment and Capital Punishment</a:t>
            </a:r>
          </a:p>
        </p:txBody>
      </p:sp>
      <p:sp>
        <p:nvSpPr>
          <p:cNvPr id="3" name="Content Placeholder 2"/>
          <p:cNvSpPr>
            <a:spLocks noGrp="1"/>
          </p:cNvSpPr>
          <p:nvPr>
            <p:ph idx="1"/>
          </p:nvPr>
        </p:nvSpPr>
        <p:spPr>
          <a:xfrm>
            <a:off x="433387" y="1229605"/>
            <a:ext cx="8253411" cy="3678825"/>
          </a:xfrm>
          <a:ln>
            <a:solidFill>
              <a:schemeClr val="accent3"/>
            </a:solidFill>
          </a:ln>
        </p:spPr>
        <p:txBody>
          <a:bodyPr lIns="91440" tIns="91440" rIns="91440" bIns="91440">
            <a:noAutofit/>
          </a:bodyPr>
          <a:lstStyle/>
          <a:p>
            <a:pPr marL="171450" indent="-171450">
              <a:buFont typeface="Arial" panose="020B0604020202020204" pitchFamily="34" charset="0"/>
              <a:buChar char="•"/>
            </a:pPr>
            <a:r>
              <a:rPr lang="en-US" sz="1300" dirty="0"/>
              <a:t>Equal protection and Due Process clauses of the 14</a:t>
            </a:r>
            <a:r>
              <a:rPr lang="en-US" sz="1300" baseline="30000" dirty="0"/>
              <a:t>th</a:t>
            </a:r>
            <a:r>
              <a:rPr lang="en-US" sz="1300" dirty="0"/>
              <a:t> Amendment allows the Eighth Amendment to be applied to state laws</a:t>
            </a:r>
          </a:p>
          <a:p>
            <a:pPr marL="171450" indent="-171450">
              <a:buFont typeface="Arial" panose="020B0604020202020204" pitchFamily="34" charset="0"/>
              <a:buChar char="•"/>
            </a:pPr>
            <a:r>
              <a:rPr lang="en-US" sz="1300" i="1" dirty="0"/>
              <a:t>Wilkerson v Utah </a:t>
            </a:r>
            <a:r>
              <a:rPr lang="en-US" sz="1300" dirty="0"/>
              <a:t>(1879): Execution by firing squad doesn’t violate the Eighth Amendment</a:t>
            </a:r>
          </a:p>
          <a:p>
            <a:pPr marL="171450" indent="-171450">
              <a:buFont typeface="Arial" panose="020B0604020202020204" pitchFamily="34" charset="0"/>
              <a:buChar char="•"/>
            </a:pPr>
            <a:r>
              <a:rPr lang="en-US" sz="1300" b="1" i="1" dirty="0"/>
              <a:t>Furman v Georgia </a:t>
            </a:r>
            <a:r>
              <a:rPr lang="en-US" sz="1300" dirty="0"/>
              <a:t>(1972): Inconsistent/arbitrary death penalty application violates the Eighth Amendment; moratorium on death penalty in the United States</a:t>
            </a:r>
          </a:p>
          <a:p>
            <a:pPr marL="171450" indent="-171450">
              <a:buFont typeface="Arial" panose="020B0604020202020204" pitchFamily="34" charset="0"/>
              <a:buChar char="•"/>
            </a:pPr>
            <a:r>
              <a:rPr lang="en-US" sz="1300" b="1" i="1" dirty="0"/>
              <a:t>Gregg v Georgia</a:t>
            </a:r>
            <a:r>
              <a:rPr lang="en-US" sz="1300" i="1" dirty="0"/>
              <a:t> </a:t>
            </a:r>
            <a:r>
              <a:rPr lang="en-US" sz="1300" dirty="0"/>
              <a:t>(1976): The death penalty itself doesn’t violate the Eighth Amendment as long as certain procedures are followed; ended moratorium</a:t>
            </a:r>
            <a:endParaRPr lang="en-US" sz="1300" b="1" dirty="0"/>
          </a:p>
          <a:p>
            <a:pPr marL="171450" indent="-171450">
              <a:buFont typeface="Arial" panose="020B0604020202020204" pitchFamily="34" charset="0"/>
              <a:buChar char="•"/>
            </a:pPr>
            <a:r>
              <a:rPr lang="en-US" sz="1300" i="1" dirty="0"/>
              <a:t>Coker v Georgia </a:t>
            </a:r>
            <a:r>
              <a:rPr lang="en-US" sz="1300" dirty="0"/>
              <a:t>(1977): Execution for rape (of an adult) violates the eighth amendment</a:t>
            </a:r>
          </a:p>
          <a:p>
            <a:pPr marL="171450" indent="-171450">
              <a:buFont typeface="Arial" panose="020B0604020202020204" pitchFamily="34" charset="0"/>
              <a:buChar char="•"/>
            </a:pPr>
            <a:r>
              <a:rPr lang="en-US" sz="1300" i="1" dirty="0"/>
              <a:t>Edmund v Florida </a:t>
            </a:r>
            <a:r>
              <a:rPr lang="en-US" sz="1300" dirty="0"/>
              <a:t>(1982): Executing someone who didn’t intend to kill violates the eighth amendment</a:t>
            </a:r>
          </a:p>
          <a:p>
            <a:pPr marL="171450" indent="-171450">
              <a:buFont typeface="Arial" panose="020B0604020202020204" pitchFamily="34" charset="0"/>
              <a:buChar char="•"/>
            </a:pPr>
            <a:r>
              <a:rPr lang="en-US" sz="1300" i="1" dirty="0"/>
              <a:t>Ford v. </a:t>
            </a:r>
            <a:r>
              <a:rPr lang="en-US" sz="1300" i="1" dirty="0" err="1"/>
              <a:t>Wainright</a:t>
            </a:r>
            <a:r>
              <a:rPr lang="en-US" sz="1300" i="1" dirty="0"/>
              <a:t> </a:t>
            </a:r>
            <a:r>
              <a:rPr lang="en-US" sz="1300" dirty="0"/>
              <a:t>(1986): Executing the insane violates the eight amendment</a:t>
            </a:r>
          </a:p>
          <a:p>
            <a:pPr marL="171450" indent="-171450">
              <a:buFont typeface="Arial" panose="020B0604020202020204" pitchFamily="34" charset="0"/>
              <a:buChar char="•"/>
            </a:pPr>
            <a:r>
              <a:rPr lang="en-US" sz="1300" i="1" dirty="0"/>
              <a:t>Thompson v. Oklahoma </a:t>
            </a:r>
            <a:r>
              <a:rPr lang="en-US" sz="1300" dirty="0"/>
              <a:t>(1988): Executions for crimes committed before the age of 16 is cruel and unusual</a:t>
            </a:r>
          </a:p>
          <a:p>
            <a:pPr marL="171450" indent="-171450">
              <a:buFont typeface="Arial" panose="020B0604020202020204" pitchFamily="34" charset="0"/>
              <a:buChar char="•"/>
            </a:pPr>
            <a:r>
              <a:rPr lang="en-US" sz="1300" i="1" dirty="0"/>
              <a:t>Stanford v Kentucky </a:t>
            </a:r>
            <a:r>
              <a:rPr lang="en-US" sz="1300" dirty="0"/>
              <a:t>(1989): Eighth amendment permits executing people for crime committed at ages 16 and 17. </a:t>
            </a:r>
          </a:p>
          <a:p>
            <a:pPr marL="171450" indent="-171450">
              <a:buFont typeface="Arial" panose="020B0604020202020204" pitchFamily="34" charset="0"/>
              <a:buChar char="•"/>
            </a:pPr>
            <a:r>
              <a:rPr lang="en-US" sz="1300" i="1" dirty="0"/>
              <a:t>Penry v </a:t>
            </a:r>
            <a:r>
              <a:rPr lang="en-US" sz="1300" i="1" dirty="0" err="1"/>
              <a:t>Lynaugh</a:t>
            </a:r>
            <a:r>
              <a:rPr lang="en-US" sz="1300" i="1" dirty="0"/>
              <a:t> </a:t>
            </a:r>
            <a:r>
              <a:rPr lang="en-US" sz="1300" dirty="0"/>
              <a:t>(1989): Permissible to execute the mentally retarded</a:t>
            </a:r>
          </a:p>
          <a:p>
            <a:pPr marL="171450" indent="-171450">
              <a:buFont typeface="Arial" panose="020B0604020202020204" pitchFamily="34" charset="0"/>
              <a:buChar char="•"/>
            </a:pPr>
            <a:r>
              <a:rPr lang="en-US" sz="1300" i="1" dirty="0"/>
              <a:t>Atkins v Virginia </a:t>
            </a:r>
            <a:r>
              <a:rPr lang="en-US" sz="1300" dirty="0"/>
              <a:t>(2002): Overturned </a:t>
            </a:r>
            <a:r>
              <a:rPr lang="en-US" sz="1300" i="1" dirty="0"/>
              <a:t>Penry</a:t>
            </a:r>
            <a:r>
              <a:rPr lang="en-US" sz="1300" dirty="0"/>
              <a:t>, unconstitutional to execute the mentally retarded</a:t>
            </a:r>
          </a:p>
          <a:p>
            <a:pPr marL="171450" indent="-171450">
              <a:buFont typeface="Arial" panose="020B0604020202020204" pitchFamily="34" charset="0"/>
              <a:buChar char="•"/>
            </a:pPr>
            <a:r>
              <a:rPr lang="en-US" sz="1300" i="1" dirty="0"/>
              <a:t>Roper v Simmons </a:t>
            </a:r>
            <a:r>
              <a:rPr lang="en-US" sz="1300" dirty="0"/>
              <a:t>(2005): Overturned </a:t>
            </a:r>
            <a:r>
              <a:rPr lang="en-US" sz="1300" i="1" dirty="0"/>
              <a:t>Stanford</a:t>
            </a:r>
            <a:r>
              <a:rPr lang="en-US" sz="1300" dirty="0"/>
              <a:t>, unconstitutional to execute for crime committed by minors</a:t>
            </a:r>
          </a:p>
          <a:p>
            <a:pPr marL="171450" indent="-171450">
              <a:buFont typeface="Arial" panose="020B0604020202020204" pitchFamily="34" charset="0"/>
              <a:buChar char="•"/>
            </a:pPr>
            <a:r>
              <a:rPr lang="en-US" sz="1300" i="1" dirty="0"/>
              <a:t>Kennedy v Louisiana </a:t>
            </a:r>
            <a:r>
              <a:rPr lang="en-US" sz="1300" dirty="0"/>
              <a:t>(2008): Execution for rape (of a child) violates the eighth amendment; cannot execute for crimes that didn’t result in death unless they were crimes against the state (espionage, treason, </a:t>
            </a:r>
            <a:r>
              <a:rPr lang="en-US" sz="1300" dirty="0" err="1"/>
              <a:t>etc</a:t>
            </a:r>
            <a:r>
              <a:rPr lang="en-US" sz="1300" dirty="0"/>
              <a:t>)</a:t>
            </a:r>
          </a:p>
          <a:p>
            <a:pPr marL="171450" indent="-171450">
              <a:buFont typeface="Arial" panose="020B0604020202020204" pitchFamily="34" charset="0"/>
              <a:buChar char="•"/>
            </a:pPr>
            <a:r>
              <a:rPr lang="en-US" sz="1300" i="1" dirty="0" err="1"/>
              <a:t>Baze</a:t>
            </a:r>
            <a:r>
              <a:rPr lang="en-US" sz="1300" i="1" dirty="0"/>
              <a:t> v Rees </a:t>
            </a:r>
            <a:r>
              <a:rPr lang="en-US" sz="1300" dirty="0"/>
              <a:t>(2008): Upheld constitutionality of Kentucky’s lethal injection regime</a:t>
            </a:r>
          </a:p>
          <a:p>
            <a:endParaRPr lang="en-US" sz="1100" dirty="0"/>
          </a:p>
        </p:txBody>
      </p:sp>
      <p:sp>
        <p:nvSpPr>
          <p:cNvPr id="5" name="Rectangle 3"/>
          <p:cNvSpPr txBox="1"/>
          <p:nvPr>
            <p:custDataLst>
              <p:tags r:id="rId1"/>
            </p:custDataLst>
          </p:nvPr>
        </p:nvSpPr>
        <p:spPr>
          <a:xfrm>
            <a:off x="433386" y="875988"/>
            <a:ext cx="8253411"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endParaRPr lang="en-US" sz="1800" b="1" dirty="0">
              <a:solidFill>
                <a:schemeClr val="bg1"/>
              </a:solidFill>
            </a:endParaRPr>
          </a:p>
        </p:txBody>
      </p:sp>
    </p:spTree>
    <p:extLst>
      <p:ext uri="{BB962C8B-B14F-4D97-AF65-F5344CB8AC3E}">
        <p14:creationId xmlns:p14="http://schemas.microsoft.com/office/powerpoint/2010/main" val="413736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Penalty Trends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290" y="791738"/>
            <a:ext cx="6694097" cy="3819761"/>
          </a:xfrm>
        </p:spPr>
      </p:pic>
      <p:sp>
        <p:nvSpPr>
          <p:cNvPr id="4" name="Footer Placeholder 3"/>
          <p:cNvSpPr>
            <a:spLocks noGrp="1"/>
          </p:cNvSpPr>
          <p:nvPr>
            <p:ph type="ftr" sz="quarter" idx="11"/>
          </p:nvPr>
        </p:nvSpPr>
        <p:spPr>
          <a:xfrm>
            <a:off x="2459607" y="4630340"/>
            <a:ext cx="4493284" cy="273844"/>
          </a:xfrm>
        </p:spPr>
        <p:txBody>
          <a:bodyPr/>
          <a:lstStyle/>
          <a:p>
            <a:r>
              <a:rPr lang="en-US" dirty="0"/>
              <a:t>Source: Death Penalty Information Center</a:t>
            </a:r>
          </a:p>
        </p:txBody>
      </p:sp>
    </p:spTree>
    <p:extLst>
      <p:ext uri="{BB962C8B-B14F-4D97-AF65-F5344CB8AC3E}">
        <p14:creationId xmlns:p14="http://schemas.microsoft.com/office/powerpoint/2010/main" val="288580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Cruel and Unusual?</a:t>
            </a:r>
          </a:p>
        </p:txBody>
      </p:sp>
      <p:sp>
        <p:nvSpPr>
          <p:cNvPr id="3" name="Content Placeholder 2"/>
          <p:cNvSpPr>
            <a:spLocks noGrp="1"/>
          </p:cNvSpPr>
          <p:nvPr>
            <p:ph idx="1"/>
          </p:nvPr>
        </p:nvSpPr>
        <p:spPr>
          <a:xfrm>
            <a:off x="433388" y="1469618"/>
            <a:ext cx="4307946" cy="3263503"/>
          </a:xfrm>
          <a:ln>
            <a:solidFill>
              <a:schemeClr val="accent3"/>
            </a:solidFill>
          </a:ln>
        </p:spPr>
        <p:txBody>
          <a:bodyPr lIns="91440" tIns="91440" rIns="91440" bIns="91440">
            <a:noAutofit/>
          </a:bodyPr>
          <a:lstStyle/>
          <a:p>
            <a:pPr lvl="1"/>
            <a:r>
              <a:rPr lang="en-US" sz="1800" dirty="0"/>
              <a:t>“A punishment must not by its severity </a:t>
            </a:r>
            <a:r>
              <a:rPr lang="en-US" sz="1800" b="1" dirty="0"/>
              <a:t>be degrading to human dignity</a:t>
            </a:r>
            <a:r>
              <a:rPr lang="en-US" sz="1800" dirty="0"/>
              <a:t>,“</a:t>
            </a:r>
          </a:p>
          <a:p>
            <a:pPr lvl="1"/>
            <a:endParaRPr lang="en-US" sz="1800" dirty="0"/>
          </a:p>
          <a:p>
            <a:pPr lvl="1"/>
            <a:r>
              <a:rPr lang="en-US" sz="1800" dirty="0"/>
              <a:t>"A severe punishment that is obviously inflicted in wholly </a:t>
            </a:r>
            <a:r>
              <a:rPr lang="en-US" sz="1800" b="1" dirty="0"/>
              <a:t>arbitrary fashion</a:t>
            </a:r>
            <a:r>
              <a:rPr lang="en-US" sz="1800" dirty="0"/>
              <a:t>.“</a:t>
            </a:r>
          </a:p>
          <a:p>
            <a:pPr lvl="1"/>
            <a:endParaRPr lang="en-US" sz="1800" dirty="0"/>
          </a:p>
          <a:p>
            <a:pPr lvl="1"/>
            <a:r>
              <a:rPr lang="en-US" sz="1800" dirty="0"/>
              <a:t>"A severe punishment that is clearly and totally </a:t>
            </a:r>
            <a:r>
              <a:rPr lang="en-US" sz="1800" b="1" dirty="0"/>
              <a:t>rejected throughout society</a:t>
            </a:r>
            <a:r>
              <a:rPr lang="en-US" sz="1800" dirty="0"/>
              <a:t>.“</a:t>
            </a:r>
          </a:p>
          <a:p>
            <a:pPr lvl="1"/>
            <a:endParaRPr lang="en-US" sz="1800" dirty="0"/>
          </a:p>
          <a:p>
            <a:pPr lvl="1"/>
            <a:r>
              <a:rPr lang="en-US" sz="1800" dirty="0"/>
              <a:t>"A severe punishment that is </a:t>
            </a:r>
            <a:r>
              <a:rPr lang="en-US" sz="1800" b="1" dirty="0"/>
              <a:t>patently unnecessary</a:t>
            </a:r>
            <a:r>
              <a:rPr lang="en-US" sz="1800" dirty="0"/>
              <a:t>."</a:t>
            </a:r>
          </a:p>
          <a:p>
            <a:endParaRPr lang="en-US" sz="1100" dirty="0"/>
          </a:p>
        </p:txBody>
      </p:sp>
      <p:pic>
        <p:nvPicPr>
          <p:cNvPr id="2050" name="Picture 2" descr="https://upload.wikimedia.org/wikipedia/commons/4/49/US_Supreme_Court_Justice_William_Brennan_-_1976_official_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154" y="1116000"/>
            <a:ext cx="2502895" cy="36171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p:nvPr>
            <p:custDataLst>
              <p:tags r:id="rId1"/>
            </p:custDataLst>
          </p:nvPr>
        </p:nvSpPr>
        <p:spPr>
          <a:xfrm>
            <a:off x="433389" y="1116000"/>
            <a:ext cx="4307945"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Justice Brennan, </a:t>
            </a:r>
            <a:r>
              <a:rPr lang="en-US" sz="1800" b="1" i="1" dirty="0">
                <a:solidFill>
                  <a:schemeClr val="bg1"/>
                </a:solidFill>
              </a:rPr>
              <a:t>Furman v Georgia </a:t>
            </a:r>
            <a:r>
              <a:rPr lang="en-US" sz="1800" b="1" dirty="0">
                <a:solidFill>
                  <a:schemeClr val="bg1"/>
                </a:solidFill>
              </a:rPr>
              <a:t>(1972)</a:t>
            </a:r>
            <a:endParaRPr lang="en-US" sz="1800" b="1" i="1" dirty="0">
              <a:solidFill>
                <a:schemeClr val="bg1"/>
              </a:solidFill>
            </a:endParaRPr>
          </a:p>
        </p:txBody>
      </p:sp>
    </p:spTree>
    <p:extLst>
      <p:ext uri="{BB962C8B-B14F-4D97-AF65-F5344CB8AC3E}">
        <p14:creationId xmlns:p14="http://schemas.microsoft.com/office/powerpoint/2010/main" val="125428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Determines Cruel and Unusual?</a:t>
            </a:r>
          </a:p>
        </p:txBody>
      </p:sp>
      <p:pic>
        <p:nvPicPr>
          <p:cNvPr id="3074" name="Picture 2" descr="https://upload.wikimedia.org/wikipedia/commons/0/04/Earl_War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743" y="1116001"/>
            <a:ext cx="2757724" cy="34419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433388" y="1469618"/>
            <a:ext cx="4307946" cy="3088315"/>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900" kern="0" dirty="0"/>
              <a:t>“The [Eighth] Amendment must draw its meaning from the </a:t>
            </a:r>
            <a:r>
              <a:rPr lang="en-US" sz="1900" b="1" kern="0" dirty="0"/>
              <a:t>evolving standards of decency </a:t>
            </a:r>
            <a:r>
              <a:rPr lang="en-US" sz="1900" kern="0" dirty="0"/>
              <a:t>that mark the progress of a maturing society." </a:t>
            </a:r>
          </a:p>
          <a:p>
            <a:pPr lvl="1"/>
            <a:endParaRPr lang="en-US" sz="1900" kern="0" dirty="0"/>
          </a:p>
          <a:p>
            <a:pPr lvl="1"/>
            <a:r>
              <a:rPr lang="en-US" sz="1900" kern="0" dirty="0"/>
              <a:t>Abolition strategy based on Evolving Standards</a:t>
            </a:r>
          </a:p>
          <a:p>
            <a:pPr lvl="1"/>
            <a:endParaRPr lang="en-US" sz="1900" kern="0" dirty="0"/>
          </a:p>
          <a:p>
            <a:pPr lvl="1"/>
            <a:endParaRPr lang="en-US" sz="1900" kern="0" dirty="0"/>
          </a:p>
          <a:p>
            <a:endParaRPr lang="en-US" kern="0" dirty="0"/>
          </a:p>
        </p:txBody>
      </p:sp>
      <p:sp>
        <p:nvSpPr>
          <p:cNvPr id="6" name="Rectangle 3"/>
          <p:cNvSpPr txBox="1"/>
          <p:nvPr>
            <p:custDataLst>
              <p:tags r:id="rId1"/>
            </p:custDataLst>
          </p:nvPr>
        </p:nvSpPr>
        <p:spPr>
          <a:xfrm>
            <a:off x="433388" y="1116001"/>
            <a:ext cx="4307946"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Chief Justice Warren, </a:t>
            </a:r>
            <a:r>
              <a:rPr lang="en-US" sz="1800" b="1" i="1" dirty="0">
                <a:solidFill>
                  <a:schemeClr val="bg1"/>
                </a:solidFill>
              </a:rPr>
              <a:t>Trop v. Dulles </a:t>
            </a:r>
            <a:r>
              <a:rPr lang="en-US" sz="1800" b="1" dirty="0">
                <a:solidFill>
                  <a:schemeClr val="bg1"/>
                </a:solidFill>
              </a:rPr>
              <a:t>(1958)</a:t>
            </a:r>
          </a:p>
        </p:txBody>
      </p:sp>
    </p:spTree>
    <p:extLst>
      <p:ext uri="{BB962C8B-B14F-4D97-AF65-F5344CB8AC3E}">
        <p14:creationId xmlns:p14="http://schemas.microsoft.com/office/powerpoint/2010/main" val="133468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0/00/Antonin_Scalia_Official_SCOTUS_Portrait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3891" y="1112990"/>
            <a:ext cx="2985245" cy="37759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850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900" kern="0" dirty="0"/>
              <a:t>“[T]he risk of assessing evolving standards is that it is all too easy to believe that evolution has culminated in one’s own views.” </a:t>
            </a:r>
          </a:p>
          <a:p>
            <a:pPr lvl="1"/>
            <a:endParaRPr lang="en-US" sz="1900" kern="0" dirty="0"/>
          </a:p>
          <a:p>
            <a:pPr lvl="1"/>
            <a:r>
              <a:rPr lang="en-US" sz="1900" kern="0" dirty="0"/>
              <a:t>“</a:t>
            </a:r>
            <a:r>
              <a:rPr lang="en-US" sz="1900" b="1" kern="0" dirty="0"/>
              <a:t>The Eighth Amendment…means…‘what we consider cruel today</a:t>
            </a:r>
            <a:r>
              <a:rPr lang="en-US" sz="1900" kern="0" dirty="0"/>
              <a:t>’; otherwise we have no protection against the moral perceptions of a future, more brutal generation. </a:t>
            </a:r>
            <a:r>
              <a:rPr lang="en-US" sz="1900" b="1" kern="0" dirty="0"/>
              <a:t>It is…rooted in the moral perceptions of the time. </a:t>
            </a:r>
            <a:r>
              <a:rPr lang="en-US" sz="1900" kern="0" dirty="0"/>
              <a:t>On this analysis…capital punishment, which was widely in use in 1791, does not violate the abstract principle of the Eighth Amendment.” A Matter of Interpretation: Federal Courts and the Law (1998)</a:t>
            </a:r>
          </a:p>
          <a:p>
            <a:pPr lvl="1"/>
            <a:endParaRPr lang="en-US" sz="1900" kern="0" dirty="0"/>
          </a:p>
          <a:p>
            <a:pPr lvl="1"/>
            <a:r>
              <a:rPr lang="en-US" sz="1900" kern="0" dirty="0"/>
              <a:t>Justice Clarence Thomas (stay tuned…)</a:t>
            </a:r>
          </a:p>
          <a:p>
            <a:pPr lvl="1"/>
            <a:endParaRPr lang="en-US" sz="1900" kern="0" dirty="0"/>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1116000"/>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Justice Scalia, </a:t>
            </a:r>
            <a:r>
              <a:rPr lang="en-US" sz="1500" b="1" i="1" dirty="0">
                <a:solidFill>
                  <a:schemeClr val="bg1"/>
                </a:solidFill>
              </a:rPr>
              <a:t>Thompson v. Oklahoma</a:t>
            </a:r>
            <a:r>
              <a:rPr lang="en-US" sz="1500" b="1" dirty="0">
                <a:solidFill>
                  <a:schemeClr val="bg1"/>
                </a:solidFill>
              </a:rPr>
              <a:t> (1988)</a:t>
            </a:r>
          </a:p>
        </p:txBody>
      </p:sp>
      <p:sp>
        <p:nvSpPr>
          <p:cNvPr id="8" name="Title 1"/>
          <p:cNvSpPr>
            <a:spLocks noGrp="1"/>
          </p:cNvSpPr>
          <p:nvPr>
            <p:ph type="title"/>
          </p:nvPr>
        </p:nvSpPr>
        <p:spPr>
          <a:xfrm>
            <a:off x="433388" y="328198"/>
            <a:ext cx="8403667" cy="307777"/>
          </a:xfrm>
        </p:spPr>
        <p:txBody>
          <a:bodyPr/>
          <a:lstStyle/>
          <a:p>
            <a:r>
              <a:rPr lang="en-US" dirty="0"/>
              <a:t>Originalists vs. Evolving Standards</a:t>
            </a:r>
          </a:p>
        </p:txBody>
      </p:sp>
    </p:spTree>
    <p:extLst>
      <p:ext uri="{BB962C8B-B14F-4D97-AF65-F5344CB8AC3E}">
        <p14:creationId xmlns:p14="http://schemas.microsoft.com/office/powerpoint/2010/main" val="138103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Davis v. Georgia</a:t>
            </a:r>
          </a:p>
        </p:txBody>
      </p:sp>
      <p:sp>
        <p:nvSpPr>
          <p:cNvPr id="3" name="Content Placeholder 2"/>
          <p:cNvSpPr>
            <a:spLocks noGrp="1"/>
          </p:cNvSpPr>
          <p:nvPr>
            <p:ph idx="1"/>
          </p:nvPr>
        </p:nvSpPr>
        <p:spPr>
          <a:xfrm>
            <a:off x="433387" y="1229605"/>
            <a:ext cx="8253411" cy="3678825"/>
          </a:xfrm>
          <a:ln>
            <a:solidFill>
              <a:schemeClr val="accent3"/>
            </a:solidFill>
          </a:ln>
        </p:spPr>
        <p:txBody>
          <a:bodyPr lIns="91440" tIns="91440" rIns="91440" bIns="91440">
            <a:noAutofit/>
          </a:bodyPr>
          <a:lstStyle/>
          <a:p>
            <a:r>
              <a:rPr lang="en-US" sz="1800" dirty="0"/>
              <a:t>“Mr. Davis’ request for an evidentiary hearing… sharply split the Supreme Court of Georgia. [S]even of nine State witnesses have recanted their trial testimony, and several new witnesses have identified or implicated a different individual, Redd Coles, as the shooter…Does the Eighth Amendment to the U.S. Constitution create a </a:t>
            </a:r>
            <a:r>
              <a:rPr lang="en-US" sz="1800" b="1" dirty="0"/>
              <a:t>substantive right of the innocent not to be executed</a:t>
            </a:r>
            <a:r>
              <a:rPr lang="en-US" sz="1800" dirty="0"/>
              <a:t>…when substantial evidence of innocence is discovered?”</a:t>
            </a:r>
          </a:p>
          <a:p>
            <a:endParaRPr lang="en-US" sz="1800" dirty="0"/>
          </a:p>
          <a:p>
            <a:r>
              <a:rPr lang="en-US" sz="1800" dirty="0"/>
              <a:t>“Mr. Davis’ case allows this Court an opportunity to determine what it has only before assumed: that the execution of an innocent man is constitutionally abhorrent. </a:t>
            </a:r>
            <a:r>
              <a:rPr lang="en-US" sz="1800" b="1" dirty="0"/>
              <a:t>The Court need only determine if the Eighth Amendment bars execution of the innocent</a:t>
            </a:r>
            <a:r>
              <a:rPr lang="en-US" sz="1800" dirty="0"/>
              <a:t> and then decide…whether Georgia’s…procedures afford sufficient due process protection.” </a:t>
            </a:r>
          </a:p>
          <a:p>
            <a:endParaRPr lang="en-US" sz="1100" dirty="0"/>
          </a:p>
          <a:p>
            <a:endParaRPr lang="en-US" sz="1100" dirty="0"/>
          </a:p>
          <a:p>
            <a:endParaRPr lang="en-US" sz="1100" dirty="0"/>
          </a:p>
          <a:p>
            <a:endParaRPr lang="en-US" sz="1100" dirty="0"/>
          </a:p>
        </p:txBody>
      </p:sp>
      <p:sp>
        <p:nvSpPr>
          <p:cNvPr id="5" name="Rectangle 3"/>
          <p:cNvSpPr txBox="1"/>
          <p:nvPr>
            <p:custDataLst>
              <p:tags r:id="rId1"/>
            </p:custDataLst>
          </p:nvPr>
        </p:nvSpPr>
        <p:spPr>
          <a:xfrm>
            <a:off x="433386" y="875988"/>
            <a:ext cx="8253411"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i="1" dirty="0">
                <a:solidFill>
                  <a:schemeClr val="bg1"/>
                </a:solidFill>
              </a:rPr>
              <a:t>Davis v. Georgia</a:t>
            </a:r>
            <a:r>
              <a:rPr lang="en-US" sz="1800" b="1" dirty="0">
                <a:solidFill>
                  <a:schemeClr val="bg1"/>
                </a:solidFill>
              </a:rPr>
              <a:t>, Petition for Writ of Certiorari (2008)</a:t>
            </a:r>
            <a:endParaRPr lang="en-US" sz="1800" b="1" i="1" dirty="0">
              <a:solidFill>
                <a:schemeClr val="bg1"/>
              </a:solidFill>
            </a:endParaRPr>
          </a:p>
        </p:txBody>
      </p:sp>
    </p:spTree>
    <p:extLst>
      <p:ext uri="{BB962C8B-B14F-4D97-AF65-F5344CB8AC3E}">
        <p14:creationId xmlns:p14="http://schemas.microsoft.com/office/powerpoint/2010/main" val="3114612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045&quot;/&gt;&lt;CPresentation id=&quot;1&quot;&gt;&lt;m_precDefaultNumber&gt;&lt;m_bNumberIsYear val=&quot;0&quot;/&gt;&lt;/m_precDefaultNumber&gt;&lt;m_precDefaultPercent&gt;&lt;m_bNumberIsYear val=&quot;0&quot;/&gt;&lt;/m_precDefaultPercent&gt;&lt;m_precDefaultDate&gt;&lt;m_bNumberIsYear val=&quot;0&quot;/&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0&quot;/&gt;&lt;/m_mruColor&gt;&lt;m_eweekdayFirstOfWeek val=&quot;2&quot;/&gt;&lt;m_eweekdayFirstOfWorkweek val=&quot;2&quot;/&gt;&lt;m_eweekdayFirstOfWeekend val=&quot;7&quot;/&gt;&lt;/CPresentation&gt;&lt;/root&gt;"/>
  <p:tag name="THINKCELLUNDODONOTDELETE" val="0"/>
  <p:tag name="ISNEWSLIDENUMBER" val="False"/>
  <p:tag name="PREVIOUSNAME" val="C:\Users\Megan White\Desktop\20160421 - HR function baseline review vMW.pptx"/>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7H4jGZzFk.9HaZFcpPV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vwsK2kBd0GtTDu_lGrI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7H4jGZzFk.9HaZFcpPV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vwsK2kBd0GtTDu_lGrIUQ"/>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NAME" val="Rectangle"/>
</p:tagLst>
</file>

<file path=ppt/tags/tag43.xml><?xml version="1.0" encoding="utf-8"?>
<p:tagLst xmlns:a="http://schemas.openxmlformats.org/drawingml/2006/main" xmlns:r="http://schemas.openxmlformats.org/officeDocument/2006/relationships" xmlns:p="http://schemas.openxmlformats.org/presentationml/2006/main">
  <p:tag name="NAME" val="Rectangle"/>
</p:tagLst>
</file>

<file path=ppt/tags/tag44.xml><?xml version="1.0" encoding="utf-8"?>
<p:tagLst xmlns:a="http://schemas.openxmlformats.org/drawingml/2006/main" xmlns:r="http://schemas.openxmlformats.org/officeDocument/2006/relationships" xmlns:p="http://schemas.openxmlformats.org/presentationml/2006/main">
  <p:tag name="NAME" val="Rectangle"/>
</p:tagLst>
</file>

<file path=ppt/tags/tag45.xml><?xml version="1.0" encoding="utf-8"?>
<p:tagLst xmlns:a="http://schemas.openxmlformats.org/drawingml/2006/main" xmlns:r="http://schemas.openxmlformats.org/officeDocument/2006/relationships" xmlns:p="http://schemas.openxmlformats.org/presentationml/2006/main">
  <p:tag name="NAME" val="Rectangle"/>
</p:tagLst>
</file>

<file path=ppt/tags/tag46.xml><?xml version="1.0" encoding="utf-8"?>
<p:tagLst xmlns:a="http://schemas.openxmlformats.org/drawingml/2006/main" xmlns:r="http://schemas.openxmlformats.org/officeDocument/2006/relationships" xmlns:p="http://schemas.openxmlformats.org/presentationml/2006/main">
  <p:tag name="NAME" val="Rectangle"/>
</p:tagLst>
</file>

<file path=ppt/tags/tag47.xml><?xml version="1.0" encoding="utf-8"?>
<p:tagLst xmlns:a="http://schemas.openxmlformats.org/drawingml/2006/main" xmlns:r="http://schemas.openxmlformats.org/officeDocument/2006/relationships" xmlns:p="http://schemas.openxmlformats.org/presentationml/2006/main">
  <p:tag name="NAME" val="Rectangle"/>
</p:tagLst>
</file>

<file path=ppt/tags/tag48.xml><?xml version="1.0" encoding="utf-8"?>
<p:tagLst xmlns:a="http://schemas.openxmlformats.org/drawingml/2006/main" xmlns:r="http://schemas.openxmlformats.org/officeDocument/2006/relationships" xmlns:p="http://schemas.openxmlformats.org/presentationml/2006/main">
  <p:tag name="NAME" val="Rectangle"/>
</p:tagLst>
</file>

<file path=ppt/tags/tag49.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Rectangle"/>
</p:tagLst>
</file>

<file path=ppt/tags/tag51.xml><?xml version="1.0" encoding="utf-8"?>
<p:tagLst xmlns:a="http://schemas.openxmlformats.org/drawingml/2006/main" xmlns:r="http://schemas.openxmlformats.org/officeDocument/2006/relationships" xmlns:p="http://schemas.openxmlformats.org/presentationml/2006/main">
  <p:tag name="NAME" val="Rectangle"/>
</p:tagLst>
</file>

<file path=ppt/tags/tag52.xml><?xml version="1.0" encoding="utf-8"?>
<p:tagLst xmlns:a="http://schemas.openxmlformats.org/drawingml/2006/main" xmlns:r="http://schemas.openxmlformats.org/officeDocument/2006/relationships" xmlns:p="http://schemas.openxmlformats.org/presentationml/2006/main">
  <p:tag name="NAME" val="Rectangle"/>
</p:tagLst>
</file>

<file path=ppt/tags/tag53.xml><?xml version="1.0" encoding="utf-8"?>
<p:tagLst xmlns:a="http://schemas.openxmlformats.org/drawingml/2006/main" xmlns:r="http://schemas.openxmlformats.org/officeDocument/2006/relationships" xmlns:p="http://schemas.openxmlformats.org/presentationml/2006/main">
  <p:tag name="NAME" val="Rectangle"/>
</p:tagLst>
</file>

<file path=ppt/tags/tag54.xml><?xml version="1.0" encoding="utf-8"?>
<p:tagLst xmlns:a="http://schemas.openxmlformats.org/drawingml/2006/main" xmlns:r="http://schemas.openxmlformats.org/officeDocument/2006/relationships" xmlns:p="http://schemas.openxmlformats.org/presentationml/2006/main">
  <p:tag name="NAME" val="Rectangle"/>
</p:tagLst>
</file>

<file path=ppt/tags/tag55.xml><?xml version="1.0" encoding="utf-8"?>
<p:tagLst xmlns:a="http://schemas.openxmlformats.org/drawingml/2006/main" xmlns:r="http://schemas.openxmlformats.org/officeDocument/2006/relationships" xmlns:p="http://schemas.openxmlformats.org/presentationml/2006/main">
  <p:tag name="NAME" val="Rectangle"/>
</p:tagLst>
</file>

<file path=ppt/tags/tag56.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heme/theme1.xml><?xml version="1.0" encoding="utf-8"?>
<a:theme xmlns:a="http://schemas.openxmlformats.org/drawingml/2006/main" name="DOW_CF_DOC089">
  <a:themeElements>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wDuPont template.potx" id="{AF5E92B0-F5F3-41CF-ABF4-0705A738EBDC}" vid="{7EB029B2-D0D5-4E20-A2A7-FF45B136EA80}"/>
    </a:ext>
  </a:extLst>
</a:theme>
</file>

<file path=ppt/theme/theme2.xml><?xml version="1.0" encoding="utf-8"?>
<a:theme xmlns:a="http://schemas.openxmlformats.org/drawingml/2006/main" name="1_DOW_CF_DOC089">
  <a:themeElements>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wDuPont template.potx" id="{AF5E92B0-F5F3-41CF-ABF4-0705A738EBDC}" vid="{C4439625-4EC9-441F-826B-5D865E869C9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DowDuPont template</Template>
  <TotalTime>2073</TotalTime>
  <Words>1562</Words>
  <Application>Microsoft Office PowerPoint</Application>
  <PresentationFormat>On-screen Show (16:9)</PresentationFormat>
  <Paragraphs>121</Paragraphs>
  <Slides>19</Slides>
  <Notes>1</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0" baseType="lpstr">
      <vt:lpstr>SimSun</vt:lpstr>
      <vt:lpstr>Arial</vt:lpstr>
      <vt:lpstr>Arial Unicode MS</vt:lpstr>
      <vt:lpstr>Calibri</vt:lpstr>
      <vt:lpstr>Javanese Text</vt:lpstr>
      <vt:lpstr>Mangal</vt:lpstr>
      <vt:lpstr>Times New Roman</vt:lpstr>
      <vt:lpstr>Wingdings</vt:lpstr>
      <vt:lpstr>DOW_CF_DOC089</vt:lpstr>
      <vt:lpstr>1_DOW_CF_DOC089</vt:lpstr>
      <vt:lpstr>think-cell Slide</vt:lpstr>
      <vt:lpstr>Troy davis  and the eighth amendment</vt:lpstr>
      <vt:lpstr>Amendment VIII to the US Constitution</vt:lpstr>
      <vt:lpstr>History of the Eighth Amendment</vt:lpstr>
      <vt:lpstr>The Eighth Amendment and Capital Punishment</vt:lpstr>
      <vt:lpstr>Death Penalty Trends</vt:lpstr>
      <vt:lpstr>What is Cruel and Unusual?</vt:lpstr>
      <vt:lpstr>Who Determines Cruel and Unusual?</vt:lpstr>
      <vt:lpstr>Originalists vs. Evolving Standards</vt:lpstr>
      <vt:lpstr>Davis v. Georgia</vt:lpstr>
      <vt:lpstr>My Involvement</vt:lpstr>
      <vt:lpstr>Savannah Hearing</vt:lpstr>
      <vt:lpstr>Savannah Hearing (2)</vt:lpstr>
      <vt:lpstr>September 21, 2011</vt:lpstr>
      <vt:lpstr>PowerPoint Presentation</vt:lpstr>
      <vt:lpstr>Impact</vt:lpstr>
      <vt:lpstr>Impact (2)</vt:lpstr>
      <vt:lpstr>Clarence Thomas</vt:lpstr>
      <vt:lpstr>Questions</vt:lpstr>
      <vt:lpstr>For More Information</vt:lpstr>
    </vt:vector>
  </TitlesOfParts>
  <Company>McK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for Value Capture &amp; Org Kickoff</dc:title>
  <dc:creator>Gregory Gryzwa</dc:creator>
  <cp:lastModifiedBy>Gautam Narula</cp:lastModifiedBy>
  <cp:revision>406</cp:revision>
  <cp:lastPrinted>2014-03-11T16:12:06Z</cp:lastPrinted>
  <dcterms:created xsi:type="dcterms:W3CDTF">2016-04-12T02:17:46Z</dcterms:created>
  <dcterms:modified xsi:type="dcterms:W3CDTF">2017-05-18T19:38:11Z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VGCompatibilityCheck Run By">
    <vt:lpwstr>Chandrasekar N</vt:lpwstr>
  </property>
  <property fmtid="{D5CDD505-2E9C-101B-9397-08002B2CF9AE}" pid="10" name="VGCompatibilityCheck Run On ">
    <vt:lpwstr>2/14/2014 2:11:56 PM</vt:lpwstr>
  </property>
  <property fmtid="{D5CDD505-2E9C-101B-9397-08002B2CF9AE}" pid="11" name="DocID">
    <vt:lpwstr>DOC ID</vt:lpwstr>
  </property>
  <property fmtid="{D5CDD505-2E9C-101B-9397-08002B2CF9AE}" pid="12" name="Office2010WasSaved">
    <vt:lpwstr>1</vt:lpwstr>
  </property>
</Properties>
</file>